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4"/>
  </p:notesMasterIdLst>
  <p:sldIdLst>
    <p:sldId id="256" r:id="rId2"/>
    <p:sldId id="885" r:id="rId3"/>
    <p:sldId id="887" r:id="rId4"/>
    <p:sldId id="889" r:id="rId5"/>
    <p:sldId id="886" r:id="rId6"/>
    <p:sldId id="888" r:id="rId7"/>
    <p:sldId id="891" r:id="rId8"/>
    <p:sldId id="890" r:id="rId9"/>
    <p:sldId id="892" r:id="rId10"/>
    <p:sldId id="893" r:id="rId11"/>
    <p:sldId id="566" r:id="rId12"/>
    <p:sldId id="894" r:id="rId13"/>
  </p:sldIdLst>
  <p:sldSz cx="12192000" cy="6858000"/>
  <p:notesSz cx="6858000" cy="9144000"/>
  <p:defaultTextStyle>
    <a:defPPr>
      <a:defRPr lang="en-US"/>
    </a:defPPr>
    <a:lvl1pPr algn="l" rtl="0" eaLnBrk="0" fontAlgn="base" hangingPunct="0">
      <a:spcBef>
        <a:spcPct val="0"/>
      </a:spcBef>
      <a:spcAft>
        <a:spcPct val="0"/>
      </a:spcAft>
      <a:defRPr sz="4200" kern="1200">
        <a:solidFill>
          <a:srgbClr val="000000"/>
        </a:solidFill>
        <a:latin typeface="GillSans" panose="020B0502020104020203" pitchFamily="34" charset="-79"/>
        <a:ea typeface="+mn-ea"/>
        <a:cs typeface="+mn-cs"/>
        <a:sym typeface="GillSans" panose="020B0502020104020203" pitchFamily="34" charset="-79"/>
      </a:defRPr>
    </a:lvl1pPr>
    <a:lvl2pPr marL="457200" algn="l" rtl="0" eaLnBrk="0" fontAlgn="base" hangingPunct="0">
      <a:spcBef>
        <a:spcPct val="0"/>
      </a:spcBef>
      <a:spcAft>
        <a:spcPct val="0"/>
      </a:spcAft>
      <a:defRPr sz="4200" kern="1200">
        <a:solidFill>
          <a:srgbClr val="000000"/>
        </a:solidFill>
        <a:latin typeface="GillSans" panose="020B0502020104020203" pitchFamily="34" charset="-79"/>
        <a:ea typeface="+mn-ea"/>
        <a:cs typeface="+mn-cs"/>
        <a:sym typeface="GillSans" panose="020B0502020104020203" pitchFamily="34" charset="-79"/>
      </a:defRPr>
    </a:lvl2pPr>
    <a:lvl3pPr marL="914400" algn="l" rtl="0" eaLnBrk="0" fontAlgn="base" hangingPunct="0">
      <a:spcBef>
        <a:spcPct val="0"/>
      </a:spcBef>
      <a:spcAft>
        <a:spcPct val="0"/>
      </a:spcAft>
      <a:defRPr sz="4200" kern="1200">
        <a:solidFill>
          <a:srgbClr val="000000"/>
        </a:solidFill>
        <a:latin typeface="GillSans" panose="020B0502020104020203" pitchFamily="34" charset="-79"/>
        <a:ea typeface="+mn-ea"/>
        <a:cs typeface="+mn-cs"/>
        <a:sym typeface="GillSans" panose="020B0502020104020203" pitchFamily="34" charset="-79"/>
      </a:defRPr>
    </a:lvl3pPr>
    <a:lvl4pPr marL="1371600" algn="l" rtl="0" eaLnBrk="0" fontAlgn="base" hangingPunct="0">
      <a:spcBef>
        <a:spcPct val="0"/>
      </a:spcBef>
      <a:spcAft>
        <a:spcPct val="0"/>
      </a:spcAft>
      <a:defRPr sz="4200" kern="1200">
        <a:solidFill>
          <a:srgbClr val="000000"/>
        </a:solidFill>
        <a:latin typeface="GillSans" panose="020B0502020104020203" pitchFamily="34" charset="-79"/>
        <a:ea typeface="+mn-ea"/>
        <a:cs typeface="+mn-cs"/>
        <a:sym typeface="GillSans" panose="020B0502020104020203" pitchFamily="34" charset="-79"/>
      </a:defRPr>
    </a:lvl4pPr>
    <a:lvl5pPr marL="1828800" algn="l" rtl="0" eaLnBrk="0" fontAlgn="base" hangingPunct="0">
      <a:spcBef>
        <a:spcPct val="0"/>
      </a:spcBef>
      <a:spcAft>
        <a:spcPct val="0"/>
      </a:spcAft>
      <a:defRPr sz="4200" kern="1200">
        <a:solidFill>
          <a:srgbClr val="000000"/>
        </a:solidFill>
        <a:latin typeface="GillSans" panose="020B0502020104020203" pitchFamily="34" charset="-79"/>
        <a:ea typeface="+mn-ea"/>
        <a:cs typeface="+mn-cs"/>
        <a:sym typeface="GillSans" panose="020B0502020104020203" pitchFamily="34" charset="-79"/>
      </a:defRPr>
    </a:lvl5pPr>
    <a:lvl6pPr marL="2286000" algn="l" defTabSz="914400" rtl="0" eaLnBrk="1" latinLnBrk="0" hangingPunct="1">
      <a:defRPr sz="4200" kern="1200">
        <a:solidFill>
          <a:srgbClr val="000000"/>
        </a:solidFill>
        <a:latin typeface="GillSans" panose="020B0502020104020203" pitchFamily="34" charset="-79"/>
        <a:ea typeface="+mn-ea"/>
        <a:cs typeface="+mn-cs"/>
        <a:sym typeface="GillSans" panose="020B0502020104020203" pitchFamily="34" charset="-79"/>
      </a:defRPr>
    </a:lvl6pPr>
    <a:lvl7pPr marL="2743200" algn="l" defTabSz="914400" rtl="0" eaLnBrk="1" latinLnBrk="0" hangingPunct="1">
      <a:defRPr sz="4200" kern="1200">
        <a:solidFill>
          <a:srgbClr val="000000"/>
        </a:solidFill>
        <a:latin typeface="GillSans" panose="020B0502020104020203" pitchFamily="34" charset="-79"/>
        <a:ea typeface="+mn-ea"/>
        <a:cs typeface="+mn-cs"/>
        <a:sym typeface="GillSans" panose="020B0502020104020203" pitchFamily="34" charset="-79"/>
      </a:defRPr>
    </a:lvl7pPr>
    <a:lvl8pPr marL="3200400" algn="l" defTabSz="914400" rtl="0" eaLnBrk="1" latinLnBrk="0" hangingPunct="1">
      <a:defRPr sz="4200" kern="1200">
        <a:solidFill>
          <a:srgbClr val="000000"/>
        </a:solidFill>
        <a:latin typeface="GillSans" panose="020B0502020104020203" pitchFamily="34" charset="-79"/>
        <a:ea typeface="+mn-ea"/>
        <a:cs typeface="+mn-cs"/>
        <a:sym typeface="GillSans" panose="020B0502020104020203" pitchFamily="34" charset="-79"/>
      </a:defRPr>
    </a:lvl8pPr>
    <a:lvl9pPr marL="3657600" algn="l" defTabSz="914400" rtl="0" eaLnBrk="1" latinLnBrk="0" hangingPunct="1">
      <a:defRPr sz="4200" kern="1200">
        <a:solidFill>
          <a:srgbClr val="000000"/>
        </a:solidFill>
        <a:latin typeface="GillSans" panose="020B0502020104020203" pitchFamily="34" charset="-79"/>
        <a:ea typeface="+mn-ea"/>
        <a:cs typeface="+mn-cs"/>
        <a:sym typeface="GillSans" panose="020B0502020104020203" pitchFamily="34" charset="-79"/>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083"/>
    <a:srgbClr val="C0C3BC"/>
    <a:srgbClr val="1C3F93"/>
    <a:srgbClr val="CBD542"/>
    <a:srgbClr val="CBD4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autoAdjust="0"/>
    <p:restoredTop sz="85141" autoAdjust="0"/>
  </p:normalViewPr>
  <p:slideViewPr>
    <p:cSldViewPr>
      <p:cViewPr>
        <p:scale>
          <a:sx n="71" d="100"/>
          <a:sy n="71" d="100"/>
        </p:scale>
        <p:origin x="288" y="-108"/>
      </p:cViewPr>
      <p:guideLst>
        <p:guide orient="horz" pos="2160"/>
        <p:guide pos="3840"/>
      </p:guideLst>
    </p:cSldViewPr>
  </p:slideViewPr>
  <p:outlineViewPr>
    <p:cViewPr>
      <p:scale>
        <a:sx n="33" d="100"/>
        <a:sy n="33" d="100"/>
      </p:scale>
      <p:origin x="0" y="0"/>
    </p:cViewPr>
  </p:outlin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DDE4574-D515-B14E-B8D7-300FE00C06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lSans" charset="0"/>
                <a:sym typeface="GillSans" charset="0"/>
              </a:defRPr>
            </a:lvl1pPr>
          </a:lstStyle>
          <a:p>
            <a:pPr>
              <a:defRPr/>
            </a:pPr>
            <a:endParaRPr lang="nl-NL"/>
          </a:p>
        </p:txBody>
      </p:sp>
      <p:sp>
        <p:nvSpPr>
          <p:cNvPr id="3" name="Tijdelijke aanduiding voor datum 2">
            <a:extLst>
              <a:ext uri="{FF2B5EF4-FFF2-40B4-BE49-F238E27FC236}">
                <a16:creationId xmlns:a16="http://schemas.microsoft.com/office/drawing/2014/main" id="{AB003C79-8D26-0A4E-8306-A40AAD4719D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lSans" charset="0"/>
                <a:sym typeface="GillSans" charset="0"/>
              </a:defRPr>
            </a:lvl1pPr>
          </a:lstStyle>
          <a:p>
            <a:pPr>
              <a:defRPr/>
            </a:pPr>
            <a:fld id="{AA52493B-310B-EC42-823D-7388C1F00749}" type="datetimeFigureOut">
              <a:rPr lang="nl-NL"/>
              <a:pPr>
                <a:defRPr/>
              </a:pPr>
              <a:t>17-5-2022</a:t>
            </a:fld>
            <a:endParaRPr lang="nl-NL"/>
          </a:p>
        </p:txBody>
      </p:sp>
      <p:sp>
        <p:nvSpPr>
          <p:cNvPr id="4" name="Tijdelijke aanduiding voor dia-afbeelding 3">
            <a:extLst>
              <a:ext uri="{FF2B5EF4-FFF2-40B4-BE49-F238E27FC236}">
                <a16:creationId xmlns:a16="http://schemas.microsoft.com/office/drawing/2014/main" id="{49BDD55E-5B6A-1646-BED1-5F2A81794C2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E14FF119-0B33-734B-BBE2-6879D90F87B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9BDDCB70-B118-6340-9F52-D67FF5B7D1C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lSans" charset="0"/>
                <a:sym typeface="GillSans" charset="0"/>
              </a:defRPr>
            </a:lvl1pPr>
          </a:lstStyle>
          <a:p>
            <a:pPr>
              <a:defRPr/>
            </a:pPr>
            <a:endParaRPr lang="nl-NL"/>
          </a:p>
        </p:txBody>
      </p:sp>
      <p:sp>
        <p:nvSpPr>
          <p:cNvPr id="7" name="Tijdelijke aanduiding voor dianummer 6">
            <a:extLst>
              <a:ext uri="{FF2B5EF4-FFF2-40B4-BE49-F238E27FC236}">
                <a16:creationId xmlns:a16="http://schemas.microsoft.com/office/drawing/2014/main" id="{59ECADA4-CA56-4F4B-9F95-3192D11AD1E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GillSans" charset="0"/>
                <a:sym typeface="GillSans" charset="0"/>
              </a:defRPr>
            </a:lvl1pPr>
          </a:lstStyle>
          <a:p>
            <a:pPr>
              <a:defRPr/>
            </a:pPr>
            <a:fld id="{DFD1E8A4-B637-F646-9461-7695562D51AB}"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a:defRPr/>
            </a:pPr>
            <a:fld id="{DFD1E8A4-B637-F646-9461-7695562D51AB}" type="slidenum">
              <a:rPr lang="nl-NL" altLang="nl-NL" smtClean="0"/>
              <a:pPr>
                <a:defRPr/>
              </a:pPr>
              <a:t>1</a:t>
            </a:fld>
            <a:endParaRPr lang="nl-NL" altLang="nl-NL"/>
          </a:p>
        </p:txBody>
      </p:sp>
    </p:spTree>
    <p:extLst>
      <p:ext uri="{BB962C8B-B14F-4D97-AF65-F5344CB8AC3E}">
        <p14:creationId xmlns:p14="http://schemas.microsoft.com/office/powerpoint/2010/main" val="176857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Uitleggen: in 2021 wisten we nog niet wat het mogelijke budget was, nu ook nog niet scherp. Benoemen wat de gemeente in ieder geval doet.</a:t>
            </a:r>
          </a:p>
          <a:p>
            <a:r>
              <a:rPr lang="nl-NL" dirty="0"/>
              <a:t>Gemeente Heeze-Leende duurzaam vooruit, aparte webpagina, nog in ontwikkeling. Evenement in Sterksel was daar een onderdeel van. Was een succes, veel contacten, Ca 200 mensen zijn er geweest (zie filmpje op de website). </a:t>
            </a:r>
          </a:p>
          <a:p>
            <a:endParaRPr lang="nl-NL" dirty="0"/>
          </a:p>
          <a:p>
            <a:r>
              <a:rPr lang="nl-NL" dirty="0"/>
              <a:t>2</a:t>
            </a:r>
            <a:r>
              <a:rPr lang="nl-NL" baseline="30000" dirty="0"/>
              <a:t>e</a:t>
            </a:r>
            <a:r>
              <a:rPr lang="nl-NL" dirty="0"/>
              <a:t> helft 2022 komt er een duurzaamheidskrant huis-aan-huis verspreid. 1 a 2 keer per jaar. </a:t>
            </a:r>
          </a:p>
        </p:txBody>
      </p:sp>
      <p:sp>
        <p:nvSpPr>
          <p:cNvPr id="4" name="Tijdelijke aanduiding voor dianummer 3"/>
          <p:cNvSpPr>
            <a:spLocks noGrp="1"/>
          </p:cNvSpPr>
          <p:nvPr>
            <p:ph type="sldNum" sz="quarter" idx="5"/>
          </p:nvPr>
        </p:nvSpPr>
        <p:spPr/>
        <p:txBody>
          <a:bodyPr/>
          <a:lstStyle/>
          <a:p>
            <a:pPr>
              <a:defRPr/>
            </a:pPr>
            <a:fld id="{DFD1E8A4-B637-F646-9461-7695562D51AB}" type="slidenum">
              <a:rPr lang="nl-NL" altLang="nl-NL" smtClean="0"/>
              <a:pPr>
                <a:defRPr/>
              </a:pPr>
              <a:t>2</a:t>
            </a:fld>
            <a:endParaRPr lang="nl-NL" altLang="nl-NL"/>
          </a:p>
        </p:txBody>
      </p:sp>
    </p:spTree>
    <p:extLst>
      <p:ext uri="{BB962C8B-B14F-4D97-AF65-F5344CB8AC3E}">
        <p14:creationId xmlns:p14="http://schemas.microsoft.com/office/powerpoint/2010/main" val="114159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Noemen: de gemeente heeft een aantal gesprekken met de energiecoach afgekocht, als je op tijd bent dit jaar is het gesprek dus gratis. </a:t>
            </a:r>
          </a:p>
        </p:txBody>
      </p:sp>
      <p:sp>
        <p:nvSpPr>
          <p:cNvPr id="4" name="Tijdelijke aanduiding voor dianummer 3"/>
          <p:cNvSpPr>
            <a:spLocks noGrp="1"/>
          </p:cNvSpPr>
          <p:nvPr>
            <p:ph type="sldNum" sz="quarter" idx="5"/>
          </p:nvPr>
        </p:nvSpPr>
        <p:spPr/>
        <p:txBody>
          <a:bodyPr/>
          <a:lstStyle/>
          <a:p>
            <a:pPr>
              <a:defRPr/>
            </a:pPr>
            <a:fld id="{DFD1E8A4-B637-F646-9461-7695562D51AB}" type="slidenum">
              <a:rPr lang="nl-NL" altLang="nl-NL" smtClean="0"/>
              <a:pPr>
                <a:defRPr/>
              </a:pPr>
              <a:t>4</a:t>
            </a:fld>
            <a:endParaRPr lang="nl-NL" altLang="nl-NL"/>
          </a:p>
        </p:txBody>
      </p:sp>
    </p:spTree>
    <p:extLst>
      <p:ext uri="{BB962C8B-B14F-4D97-AF65-F5344CB8AC3E}">
        <p14:creationId xmlns:p14="http://schemas.microsoft.com/office/powerpoint/2010/main" val="170970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347;p27:notes">
            <a:extLst>
              <a:ext uri="{FF2B5EF4-FFF2-40B4-BE49-F238E27FC236}">
                <a16:creationId xmlns:a16="http://schemas.microsoft.com/office/drawing/2014/main" id="{78B6C63C-6E73-3847-9758-83A77A8D560A}"/>
              </a:ext>
            </a:extLst>
          </p:cNvPr>
          <p:cNvSpPr txBox="1">
            <a:spLocks noGrp="1" noChangeArrowheads="1"/>
          </p:cNvSpPr>
          <p:nvPr>
            <p:ph type="body" idx="1"/>
          </p:nvPr>
        </p:nvSpPr>
        <p:spPr bwMode="auto">
          <a:xfrm>
            <a:off x="673100" y="4748213"/>
            <a:ext cx="5389563" cy="3884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nl-NL" altLang="nl-NL"/>
          </a:p>
        </p:txBody>
      </p:sp>
      <p:sp>
        <p:nvSpPr>
          <p:cNvPr id="26626" name="Google Shape;348;p27:notes">
            <a:extLst>
              <a:ext uri="{FF2B5EF4-FFF2-40B4-BE49-F238E27FC236}">
                <a16:creationId xmlns:a16="http://schemas.microsoft.com/office/drawing/2014/main" id="{E082972F-390F-954A-AB5D-04D80D1944C4}"/>
              </a:ext>
            </a:extLst>
          </p:cNvPr>
          <p:cNvSpPr>
            <a:spLocks noGrp="1" noRot="1" noChangeAspect="1" noTextEdit="1"/>
          </p:cNvSpPr>
          <p:nvPr>
            <p:ph type="sldImg" idx="2"/>
          </p:nvPr>
        </p:nvSpPr>
        <p:spPr bwMode="auto">
          <a:xfrm>
            <a:off x="409575" y="1233488"/>
            <a:ext cx="5916613" cy="3328987"/>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C7DD3EA-4F71-CD4B-955F-BA22AAA7F6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0813" y="1411288"/>
            <a:ext cx="611187"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 name="Picture 5">
            <a:extLst>
              <a:ext uri="{FF2B5EF4-FFF2-40B4-BE49-F238E27FC236}">
                <a16:creationId xmlns:a16="http://schemas.microsoft.com/office/drawing/2014/main" id="{CAC45EF2-00F4-D849-9986-2A1D66AD38F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480853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Picture 6">
            <a:extLst>
              <a:ext uri="{FF2B5EF4-FFF2-40B4-BE49-F238E27FC236}">
                <a16:creationId xmlns:a16="http://schemas.microsoft.com/office/drawing/2014/main" id="{5C1D3CC3-1266-5143-9AEF-D5947A463B6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86900" y="215900"/>
            <a:ext cx="246538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itel 1"/>
          <p:cNvSpPr>
            <a:spLocks noGrp="1"/>
          </p:cNvSpPr>
          <p:nvPr>
            <p:ph type="title"/>
          </p:nvPr>
        </p:nvSpPr>
        <p:spPr>
          <a:xfrm>
            <a:off x="911424" y="2564904"/>
            <a:ext cx="10515600" cy="1325563"/>
          </a:xfrm>
        </p:spPr>
        <p:txBody>
          <a:bodyPr/>
          <a:lstStyle>
            <a:lvl1pPr>
              <a:defRPr b="0">
                <a:solidFill>
                  <a:srgbClr val="1C3F93"/>
                </a:solidFill>
                <a:latin typeface="Arial Black" panose="020B0A04020102020204" pitchFamily="34" charset="0"/>
              </a:defRPr>
            </a:lvl1pPr>
          </a:lstStyle>
          <a:p>
            <a:r>
              <a:rPr lang="nl-NL" dirty="0"/>
              <a:t>Klik om de stijl te bewerken</a:t>
            </a:r>
          </a:p>
        </p:txBody>
      </p:sp>
      <p:sp>
        <p:nvSpPr>
          <p:cNvPr id="6" name="Date Placeholder 3">
            <a:extLst>
              <a:ext uri="{FF2B5EF4-FFF2-40B4-BE49-F238E27FC236}">
                <a16:creationId xmlns:a16="http://schemas.microsoft.com/office/drawing/2014/main" id="{CEEDF1D2-0666-484C-B769-06D8D73DA497}"/>
              </a:ext>
            </a:extLst>
          </p:cNvPr>
          <p:cNvSpPr>
            <a:spLocks noGrp="1"/>
          </p:cNvSpPr>
          <p:nvPr>
            <p:ph type="dt" sz="half" idx="10"/>
          </p:nvPr>
        </p:nvSpPr>
        <p:spPr/>
        <p:txBody>
          <a:bodyPr/>
          <a:lstStyle>
            <a:lvl1pPr>
              <a:defRPr/>
            </a:lvl1pPr>
          </a:lstStyle>
          <a:p>
            <a:pPr>
              <a:defRPr/>
            </a:pPr>
            <a:fld id="{DA6F48AC-A632-414D-8570-8CFD45C05970}" type="datetimeFigureOut">
              <a:rPr lang="en-US"/>
              <a:pPr>
                <a:defRPr/>
              </a:pPr>
              <a:t>5/17/2022</a:t>
            </a:fld>
            <a:endParaRPr lang="en-US"/>
          </a:p>
        </p:txBody>
      </p:sp>
      <p:sp>
        <p:nvSpPr>
          <p:cNvPr id="7" name="Slide Number Placeholder 5">
            <a:extLst>
              <a:ext uri="{FF2B5EF4-FFF2-40B4-BE49-F238E27FC236}">
                <a16:creationId xmlns:a16="http://schemas.microsoft.com/office/drawing/2014/main" id="{623E109C-38BA-8F4C-9C50-7843D008F407}"/>
              </a:ext>
            </a:extLst>
          </p:cNvPr>
          <p:cNvSpPr>
            <a:spLocks noGrp="1"/>
          </p:cNvSpPr>
          <p:nvPr>
            <p:ph type="sldNum" sz="quarter" idx="11"/>
          </p:nvPr>
        </p:nvSpPr>
        <p:spPr/>
        <p:txBody>
          <a:bodyPr/>
          <a:lstStyle>
            <a:lvl1pPr>
              <a:defRPr/>
            </a:lvl1pPr>
          </a:lstStyle>
          <a:p>
            <a:pPr>
              <a:defRPr/>
            </a:pPr>
            <a:fld id="{CDAC2936-288D-C948-8F55-856475BFFFA7}" type="slidenum">
              <a:rPr lang="en-US" altLang="nl-NL"/>
              <a:pPr>
                <a:defRPr/>
              </a:pPr>
              <a:t>‹nr.›</a:t>
            </a:fld>
            <a:endParaRPr lang="en-US" altLang="nl-NL"/>
          </a:p>
        </p:txBody>
      </p:sp>
    </p:spTree>
    <p:extLst>
      <p:ext uri="{BB962C8B-B14F-4D97-AF65-F5344CB8AC3E}">
        <p14:creationId xmlns:p14="http://schemas.microsoft.com/office/powerpoint/2010/main" val="21693276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1660AC-5D8C-2740-8BF9-3F372B903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68113" y="403225"/>
            <a:ext cx="611187"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itle 1"/>
          <p:cNvSpPr>
            <a:spLocks noGrp="1"/>
          </p:cNvSpPr>
          <p:nvPr>
            <p:ph type="title"/>
          </p:nvPr>
        </p:nvSpPr>
        <p:spPr/>
        <p:txBody>
          <a:bodyPr>
            <a:normAutofit/>
          </a:bodyPr>
          <a:lstStyle>
            <a:lvl1pPr>
              <a:defRPr sz="2800">
                <a:solidFill>
                  <a:srgbClr val="1C3F93"/>
                </a:solidFill>
                <a:latin typeface="Arial Black" panose="020B0A04020102020204" pitchFamily="34" charset="0"/>
              </a:defRPr>
            </a:lvl1pPr>
          </a:lstStyle>
          <a:p>
            <a:r>
              <a:rPr lang="nl-NL" dirty="0"/>
              <a:t>Klik om de stijl te bewerken</a:t>
            </a:r>
            <a:endParaRPr lang="en-US" dirty="0"/>
          </a:p>
        </p:txBody>
      </p:sp>
      <p:sp>
        <p:nvSpPr>
          <p:cNvPr id="3" name="Content Placeholder 2"/>
          <p:cNvSpPr>
            <a:spLocks noGrp="1"/>
          </p:cNvSpPr>
          <p:nvPr>
            <p:ph idx="1"/>
          </p:nvPr>
        </p:nvSpPr>
        <p:spPr/>
        <p:txBody>
          <a:bodyPr>
            <a:normAutofit/>
          </a:bodyPr>
          <a:lstStyle>
            <a:lvl1pPr marL="0" indent="0">
              <a:buNone/>
              <a:defRPr sz="2400">
                <a:solidFill>
                  <a:srgbClr val="1C3F93"/>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dirty="0"/>
              <a:t>Klik om de modelstijlen te bewerken</a:t>
            </a:r>
          </a:p>
        </p:txBody>
      </p:sp>
      <p:sp>
        <p:nvSpPr>
          <p:cNvPr id="5" name="Tijdelijke aanduiding voor datum 7">
            <a:extLst>
              <a:ext uri="{FF2B5EF4-FFF2-40B4-BE49-F238E27FC236}">
                <a16:creationId xmlns:a16="http://schemas.microsoft.com/office/drawing/2014/main" id="{8D40A99C-E279-2740-AC8A-533E32A002D8}"/>
              </a:ext>
            </a:extLst>
          </p:cNvPr>
          <p:cNvSpPr>
            <a:spLocks noGrp="1"/>
          </p:cNvSpPr>
          <p:nvPr>
            <p:ph type="dt" sz="half" idx="10"/>
          </p:nvPr>
        </p:nvSpPr>
        <p:spPr/>
        <p:txBody>
          <a:bodyPr/>
          <a:lstStyle>
            <a:lvl1pPr>
              <a:defRPr/>
            </a:lvl1pPr>
          </a:lstStyle>
          <a:p>
            <a:pPr>
              <a:defRPr/>
            </a:pPr>
            <a:fld id="{83F97B49-5609-4A44-A48F-E128D81EEAF7}" type="datetime1">
              <a:rPr lang="nl-NL"/>
              <a:pPr>
                <a:defRPr/>
              </a:pPr>
              <a:t>17-5-2022</a:t>
            </a:fld>
            <a:endParaRPr lang="en-US"/>
          </a:p>
        </p:txBody>
      </p:sp>
      <p:sp>
        <p:nvSpPr>
          <p:cNvPr id="6" name="Tijdelijke aanduiding voor voettekst 8">
            <a:extLst>
              <a:ext uri="{FF2B5EF4-FFF2-40B4-BE49-F238E27FC236}">
                <a16:creationId xmlns:a16="http://schemas.microsoft.com/office/drawing/2014/main" id="{75B223CE-0C18-2547-9824-8572EA983030}"/>
              </a:ext>
            </a:extLst>
          </p:cNvPr>
          <p:cNvSpPr>
            <a:spLocks noGrp="1"/>
          </p:cNvSpPr>
          <p:nvPr>
            <p:ph type="ftr" sz="quarter" idx="11"/>
          </p:nvPr>
        </p:nvSpPr>
        <p:spPr/>
        <p:txBody>
          <a:bodyPr/>
          <a:lstStyle>
            <a:lvl1pPr>
              <a:defRPr/>
            </a:lvl1pPr>
          </a:lstStyle>
          <a:p>
            <a:pPr>
              <a:defRPr/>
            </a:pPr>
            <a:endParaRPr lang="en-US"/>
          </a:p>
        </p:txBody>
      </p:sp>
      <p:sp>
        <p:nvSpPr>
          <p:cNvPr id="7" name="Tijdelijke aanduiding voor dianummer 9">
            <a:extLst>
              <a:ext uri="{FF2B5EF4-FFF2-40B4-BE49-F238E27FC236}">
                <a16:creationId xmlns:a16="http://schemas.microsoft.com/office/drawing/2014/main" id="{7FCE2D4D-1020-5547-ABFB-60DE7CF020D5}"/>
              </a:ext>
            </a:extLst>
          </p:cNvPr>
          <p:cNvSpPr>
            <a:spLocks noGrp="1"/>
          </p:cNvSpPr>
          <p:nvPr>
            <p:ph type="sldNum" sz="quarter" idx="12"/>
          </p:nvPr>
        </p:nvSpPr>
        <p:spPr/>
        <p:txBody>
          <a:bodyPr/>
          <a:lstStyle>
            <a:lvl1pPr>
              <a:defRPr/>
            </a:lvl1pPr>
          </a:lstStyle>
          <a:p>
            <a:pPr>
              <a:defRPr/>
            </a:pPr>
            <a:fld id="{36B18FCF-9F33-1D46-8339-7CD31C1575F0}" type="slidenum">
              <a:rPr lang="en-US" altLang="nl-NL"/>
              <a:pPr>
                <a:defRPr/>
              </a:pPr>
              <a:t>‹nr.›</a:t>
            </a:fld>
            <a:endParaRPr lang="en-US" altLang="nl-NL"/>
          </a:p>
        </p:txBody>
      </p:sp>
    </p:spTree>
    <p:extLst>
      <p:ext uri="{BB962C8B-B14F-4D97-AF65-F5344CB8AC3E}">
        <p14:creationId xmlns:p14="http://schemas.microsoft.com/office/powerpoint/2010/main" val="2046507045"/>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562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ekop">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0783A7E-2A6D-974D-9CFF-71CDD3BA8D63}"/>
              </a:ext>
            </a:extLst>
          </p:cNvPr>
          <p:cNvSpPr>
            <a:spLocks noGrp="1"/>
          </p:cNvSpPr>
          <p:nvPr>
            <p:ph type="sldNum" sz="quarter" idx="10"/>
          </p:nvPr>
        </p:nvSpPr>
        <p:spPr>
          <a:xfrm>
            <a:off x="8610600" y="6311900"/>
            <a:ext cx="2325688" cy="409575"/>
          </a:xfrm>
        </p:spPr>
        <p:txBody>
          <a:bodyPr rtlCol="0"/>
          <a:lstStyle>
            <a:lvl1pPr algn="r">
              <a:defRPr sz="1200" smtClean="0">
                <a:solidFill>
                  <a:schemeClr val="tx1">
                    <a:tint val="75000"/>
                  </a:schemeClr>
                </a:solidFill>
              </a:defRPr>
            </a:lvl1pPr>
          </a:lstStyle>
          <a:p>
            <a:pPr>
              <a:defRPr/>
            </a:pPr>
            <a:fld id="{1B7A5003-A032-E346-94EB-88C2C44436E5}" type="slidenum">
              <a:rPr lang="nl-NL"/>
              <a:pPr>
                <a:defRPr/>
              </a:pPr>
              <a:t>‹nr.›</a:t>
            </a:fld>
            <a:endParaRPr lang="nl-NL"/>
          </a:p>
        </p:txBody>
      </p:sp>
    </p:spTree>
    <p:extLst>
      <p:ext uri="{BB962C8B-B14F-4D97-AF65-F5344CB8AC3E}">
        <p14:creationId xmlns:p14="http://schemas.microsoft.com/office/powerpoint/2010/main" val="137304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FB1C3B-BA2C-7444-9326-D479EF2D827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endParaRPr lang="en-US" altLang="nl-NL"/>
          </a:p>
        </p:txBody>
      </p:sp>
      <p:sp>
        <p:nvSpPr>
          <p:cNvPr id="1027" name="Text Placeholder 2">
            <a:extLst>
              <a:ext uri="{FF2B5EF4-FFF2-40B4-BE49-F238E27FC236}">
                <a16:creationId xmlns:a16="http://schemas.microsoft.com/office/drawing/2014/main" id="{10B136F1-9407-5445-87EB-D74A65D31DC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Date Placeholder 3">
            <a:extLst>
              <a:ext uri="{FF2B5EF4-FFF2-40B4-BE49-F238E27FC236}">
                <a16:creationId xmlns:a16="http://schemas.microsoft.com/office/drawing/2014/main" id="{CC23AE3F-2285-8A47-9423-84C6D0A4D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illSans" charset="0"/>
                <a:sym typeface="GillSans" charset="0"/>
              </a:defRPr>
            </a:lvl1pPr>
          </a:lstStyle>
          <a:p>
            <a:pPr>
              <a:defRPr/>
            </a:pPr>
            <a:fld id="{78DCA6D9-1FCF-CB4C-9A9B-BB28987ED9F6}" type="datetimeFigureOut">
              <a:rPr lang="en-US"/>
              <a:pPr>
                <a:defRPr/>
              </a:pPr>
              <a:t>5/17/2022</a:t>
            </a:fld>
            <a:endParaRPr lang="en-US"/>
          </a:p>
        </p:txBody>
      </p:sp>
      <p:sp>
        <p:nvSpPr>
          <p:cNvPr id="5" name="Footer Placeholder 4">
            <a:extLst>
              <a:ext uri="{FF2B5EF4-FFF2-40B4-BE49-F238E27FC236}">
                <a16:creationId xmlns:a16="http://schemas.microsoft.com/office/drawing/2014/main" id="{C4F0D76B-E4AA-4B42-8087-21762A0E20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illSans" charset="0"/>
                <a:sym typeface="GillSans" charset="0"/>
              </a:defRPr>
            </a:lvl1pPr>
          </a:lstStyle>
          <a:p>
            <a:pPr>
              <a:defRPr/>
            </a:pPr>
            <a:endParaRPr lang="en-US"/>
          </a:p>
        </p:txBody>
      </p:sp>
      <p:sp>
        <p:nvSpPr>
          <p:cNvPr id="6" name="Slide Number Placeholder 5">
            <a:extLst>
              <a:ext uri="{FF2B5EF4-FFF2-40B4-BE49-F238E27FC236}">
                <a16:creationId xmlns:a16="http://schemas.microsoft.com/office/drawing/2014/main" id="{B33D3017-FA41-684E-8D93-6A0BA94F440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Sans" charset="0"/>
                <a:sym typeface="GillSans" charset="0"/>
              </a:defRPr>
            </a:lvl1pPr>
          </a:lstStyle>
          <a:p>
            <a:pPr>
              <a:defRPr/>
            </a:pPr>
            <a:fld id="{F52CDB1C-CA2A-5B43-9E5C-1D36B77EC1B1}" type="slidenum">
              <a:rPr lang="en-US" altLang="nl-NL"/>
              <a:pPr>
                <a:defRPr/>
              </a:pPr>
              <a:t>‹nr.›</a:t>
            </a:fld>
            <a:endParaRPr lang="en-US" altLang="nl-NL"/>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www.verbeterjehuis.nl/energiesubsidiewijze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pgewektheezeleende.nl/advi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milieucentraal.n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el 2">
            <a:extLst>
              <a:ext uri="{FF2B5EF4-FFF2-40B4-BE49-F238E27FC236}">
                <a16:creationId xmlns:a16="http://schemas.microsoft.com/office/drawing/2014/main" id="{FE0F07AB-730E-7A43-813F-F5AEF71B81B4}"/>
              </a:ext>
            </a:extLst>
          </p:cNvPr>
          <p:cNvSpPr>
            <a:spLocks noGrp="1"/>
          </p:cNvSpPr>
          <p:nvPr>
            <p:ph type="title"/>
          </p:nvPr>
        </p:nvSpPr>
        <p:spPr>
          <a:xfrm>
            <a:off x="911225" y="2565400"/>
            <a:ext cx="10515600" cy="1325563"/>
          </a:xfrm>
        </p:spPr>
        <p:txBody>
          <a:bodyPr/>
          <a:lstStyle/>
          <a:p>
            <a:pPr eaLnBrk="1" hangingPunct="1"/>
            <a:r>
              <a:rPr lang="nl-NL" altLang="nl-NL" dirty="0">
                <a:latin typeface="Arial Black" panose="020B0604020202020204" pitchFamily="34" charset="0"/>
              </a:rPr>
              <a:t>Het van belang van energie besparen in uw woning</a:t>
            </a:r>
          </a:p>
        </p:txBody>
      </p:sp>
      <p:sp>
        <p:nvSpPr>
          <p:cNvPr id="11" name="Tijdelijke aanduiding voor datum 3">
            <a:extLst>
              <a:ext uri="{FF2B5EF4-FFF2-40B4-BE49-F238E27FC236}">
                <a16:creationId xmlns:a16="http://schemas.microsoft.com/office/drawing/2014/main" id="{D926127E-30BA-AB41-A920-12467FCB95F5}"/>
              </a:ext>
            </a:extLst>
          </p:cNvPr>
          <p:cNvSpPr txBox="1">
            <a:spLocks/>
          </p:cNvSpPr>
          <p:nvPr/>
        </p:nvSpPr>
        <p:spPr>
          <a:xfrm>
            <a:off x="1408113" y="6386513"/>
            <a:ext cx="2133600" cy="279400"/>
          </a:xfrm>
          <a:prstGeom prst="rect">
            <a:avLst/>
          </a:prstGeom>
        </p:spPr>
        <p:txBody>
          <a:bodyPr/>
          <a:lstStyle>
            <a:defPPr>
              <a:defRPr lang="en-US"/>
            </a:defPPr>
            <a:lvl1pPr algn="ctr" rtl="0" fontAlgn="base">
              <a:spcBef>
                <a:spcPct val="0"/>
              </a:spcBef>
              <a:spcAft>
                <a:spcPct val="0"/>
              </a:spcAft>
              <a:defRPr sz="4200" kern="1200">
                <a:solidFill>
                  <a:srgbClr val="000000"/>
                </a:solidFill>
                <a:latin typeface="GillSans" charset="0"/>
                <a:ea typeface="+mn-ea"/>
                <a:cs typeface="+mn-cs"/>
                <a:sym typeface="GillSans" charset="0"/>
              </a:defRPr>
            </a:lvl1pPr>
            <a:lvl2pPr marL="457200" algn="ctr" rtl="0" fontAlgn="base">
              <a:spcBef>
                <a:spcPct val="0"/>
              </a:spcBef>
              <a:spcAft>
                <a:spcPct val="0"/>
              </a:spcAft>
              <a:defRPr sz="4200" kern="1200">
                <a:solidFill>
                  <a:srgbClr val="000000"/>
                </a:solidFill>
                <a:latin typeface="GillSans" charset="0"/>
                <a:ea typeface="+mn-ea"/>
                <a:cs typeface="+mn-cs"/>
                <a:sym typeface="GillSans" charset="0"/>
              </a:defRPr>
            </a:lvl2pPr>
            <a:lvl3pPr marL="914400" algn="ctr" rtl="0" fontAlgn="base">
              <a:spcBef>
                <a:spcPct val="0"/>
              </a:spcBef>
              <a:spcAft>
                <a:spcPct val="0"/>
              </a:spcAft>
              <a:defRPr sz="4200" kern="1200">
                <a:solidFill>
                  <a:srgbClr val="000000"/>
                </a:solidFill>
                <a:latin typeface="GillSans" charset="0"/>
                <a:ea typeface="+mn-ea"/>
                <a:cs typeface="+mn-cs"/>
                <a:sym typeface="GillSans" charset="0"/>
              </a:defRPr>
            </a:lvl3pPr>
            <a:lvl4pPr marL="1371600" algn="ctr" rtl="0" fontAlgn="base">
              <a:spcBef>
                <a:spcPct val="0"/>
              </a:spcBef>
              <a:spcAft>
                <a:spcPct val="0"/>
              </a:spcAft>
              <a:defRPr sz="4200" kern="1200">
                <a:solidFill>
                  <a:srgbClr val="000000"/>
                </a:solidFill>
                <a:latin typeface="GillSans" charset="0"/>
                <a:ea typeface="+mn-ea"/>
                <a:cs typeface="+mn-cs"/>
                <a:sym typeface="GillSans" charset="0"/>
              </a:defRPr>
            </a:lvl4pPr>
            <a:lvl5pPr marL="1828800" algn="ctr" rtl="0" fontAlgn="base">
              <a:spcBef>
                <a:spcPct val="0"/>
              </a:spcBef>
              <a:spcAft>
                <a:spcPct val="0"/>
              </a:spcAft>
              <a:defRPr sz="4200" kern="1200">
                <a:solidFill>
                  <a:srgbClr val="000000"/>
                </a:solidFill>
                <a:latin typeface="GillSans" charset="0"/>
                <a:ea typeface="+mn-ea"/>
                <a:cs typeface="+mn-cs"/>
                <a:sym typeface="GillSans" charset="0"/>
              </a:defRPr>
            </a:lvl5pPr>
            <a:lvl6pPr marL="2286000" algn="l" defTabSz="914400" rtl="0" eaLnBrk="1" latinLnBrk="0" hangingPunct="1">
              <a:defRPr sz="4200" kern="1200">
                <a:solidFill>
                  <a:srgbClr val="000000"/>
                </a:solidFill>
                <a:latin typeface="GillSans" charset="0"/>
                <a:ea typeface="+mn-ea"/>
                <a:cs typeface="+mn-cs"/>
                <a:sym typeface="GillSans" charset="0"/>
              </a:defRPr>
            </a:lvl6pPr>
            <a:lvl7pPr marL="2743200" algn="l" defTabSz="914400" rtl="0" eaLnBrk="1" latinLnBrk="0" hangingPunct="1">
              <a:defRPr sz="4200" kern="1200">
                <a:solidFill>
                  <a:srgbClr val="000000"/>
                </a:solidFill>
                <a:latin typeface="GillSans" charset="0"/>
                <a:ea typeface="+mn-ea"/>
                <a:cs typeface="+mn-cs"/>
                <a:sym typeface="GillSans" charset="0"/>
              </a:defRPr>
            </a:lvl7pPr>
            <a:lvl8pPr marL="3200400" algn="l" defTabSz="914400" rtl="0" eaLnBrk="1" latinLnBrk="0" hangingPunct="1">
              <a:defRPr sz="4200" kern="1200">
                <a:solidFill>
                  <a:srgbClr val="000000"/>
                </a:solidFill>
                <a:latin typeface="GillSans" charset="0"/>
                <a:ea typeface="+mn-ea"/>
                <a:cs typeface="+mn-cs"/>
                <a:sym typeface="GillSans" charset="0"/>
              </a:defRPr>
            </a:lvl8pPr>
            <a:lvl9pPr marL="3657600" algn="l" defTabSz="914400" rtl="0" eaLnBrk="1" latinLnBrk="0" hangingPunct="1">
              <a:defRPr sz="4200" kern="1200">
                <a:solidFill>
                  <a:srgbClr val="000000"/>
                </a:solidFill>
                <a:latin typeface="GillSans" charset="0"/>
                <a:ea typeface="+mn-ea"/>
                <a:cs typeface="+mn-cs"/>
                <a:sym typeface="GillSans" charset="0"/>
              </a:defRPr>
            </a:lvl9pPr>
          </a:lstStyle>
          <a:p>
            <a:pPr eaLnBrk="1" hangingPunct="1">
              <a:defRPr/>
            </a:pPr>
            <a:fld id="{E1F2B7B4-5A31-4E47-BE2B-26874E608425}" type="datetime1">
              <a:rPr lang="nl-NL" sz="1000">
                <a:solidFill>
                  <a:schemeClr val="bg1">
                    <a:lumMod val="50000"/>
                  </a:schemeClr>
                </a:solidFill>
                <a:latin typeface="Arial" panose="020B0604020202020204" pitchFamily="34" charset="0"/>
                <a:cs typeface="Arial" panose="020B0604020202020204" pitchFamily="34" charset="0"/>
              </a:rPr>
              <a:pPr eaLnBrk="1" hangingPunct="1">
                <a:defRPr/>
              </a:pPr>
              <a:t>17-5-2022</a:t>
            </a:fld>
            <a:endParaRPr lang="nl-NL" sz="1000"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94197-362F-F654-1CB6-C34C1E92FD2E}"/>
              </a:ext>
            </a:extLst>
          </p:cNvPr>
          <p:cNvSpPr>
            <a:spLocks noGrp="1"/>
          </p:cNvSpPr>
          <p:nvPr>
            <p:ph type="title"/>
          </p:nvPr>
        </p:nvSpPr>
        <p:spPr/>
        <p:txBody>
          <a:bodyPr/>
          <a:lstStyle/>
          <a:p>
            <a:r>
              <a:rPr lang="nl-NL" dirty="0"/>
              <a:t>Zijn zonnepanelen interessant? </a:t>
            </a:r>
          </a:p>
        </p:txBody>
      </p:sp>
      <p:sp>
        <p:nvSpPr>
          <p:cNvPr id="4" name="Tijdelijke aanduiding voor datum 3">
            <a:extLst>
              <a:ext uri="{FF2B5EF4-FFF2-40B4-BE49-F238E27FC236}">
                <a16:creationId xmlns:a16="http://schemas.microsoft.com/office/drawing/2014/main" id="{31A05708-0791-A4F2-7757-C59F137EFDFF}"/>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5" name="Tijdelijke aanduiding voor voettekst 4">
            <a:extLst>
              <a:ext uri="{FF2B5EF4-FFF2-40B4-BE49-F238E27FC236}">
                <a16:creationId xmlns:a16="http://schemas.microsoft.com/office/drawing/2014/main" id="{68A0C474-E744-DECF-1AF9-7888218F78F2}"/>
              </a:ext>
            </a:extLst>
          </p:cNvPr>
          <p:cNvSpPr>
            <a:spLocks noGrp="1"/>
          </p:cNvSpPr>
          <p:nvPr>
            <p:ph type="ftr" sz="quarter" idx="11"/>
          </p:nvPr>
        </p:nvSpPr>
        <p:spPr/>
        <p:txBody>
          <a:bodyPr/>
          <a:lstStyle/>
          <a:p>
            <a:pPr>
              <a:defRPr/>
            </a:pPr>
            <a:endParaRPr lang="en-US"/>
          </a:p>
        </p:txBody>
      </p:sp>
      <p:sp>
        <p:nvSpPr>
          <p:cNvPr id="6" name="Tijdelijke aanduiding voor dianummer 5">
            <a:extLst>
              <a:ext uri="{FF2B5EF4-FFF2-40B4-BE49-F238E27FC236}">
                <a16:creationId xmlns:a16="http://schemas.microsoft.com/office/drawing/2014/main" id="{029B509D-54F1-BCA0-C183-7354DA7238CA}"/>
              </a:ext>
            </a:extLst>
          </p:cNvPr>
          <p:cNvSpPr>
            <a:spLocks noGrp="1"/>
          </p:cNvSpPr>
          <p:nvPr>
            <p:ph type="sldNum" sz="quarter" idx="12"/>
          </p:nvPr>
        </p:nvSpPr>
        <p:spPr/>
        <p:txBody>
          <a:bodyPr/>
          <a:lstStyle/>
          <a:p>
            <a:pPr>
              <a:defRPr/>
            </a:pPr>
            <a:fld id="{36B18FCF-9F33-1D46-8339-7CD31C1575F0}" type="slidenum">
              <a:rPr lang="en-US" altLang="nl-NL" smtClean="0"/>
              <a:pPr>
                <a:defRPr/>
              </a:pPr>
              <a:t>10</a:t>
            </a:fld>
            <a:endParaRPr lang="en-US" altLang="nl-NL"/>
          </a:p>
        </p:txBody>
      </p:sp>
      <p:pic>
        <p:nvPicPr>
          <p:cNvPr id="8" name="Afbeelding 7">
            <a:extLst>
              <a:ext uri="{FF2B5EF4-FFF2-40B4-BE49-F238E27FC236}">
                <a16:creationId xmlns:a16="http://schemas.microsoft.com/office/drawing/2014/main" id="{D9CD504B-0535-C1A6-3DAB-2B379806B491}"/>
              </a:ext>
            </a:extLst>
          </p:cNvPr>
          <p:cNvPicPr>
            <a:picLocks noChangeAspect="1"/>
          </p:cNvPicPr>
          <p:nvPr/>
        </p:nvPicPr>
        <p:blipFill>
          <a:blip r:embed="rId2"/>
          <a:stretch>
            <a:fillRect/>
          </a:stretch>
        </p:blipFill>
        <p:spPr>
          <a:xfrm>
            <a:off x="838200" y="1844824"/>
            <a:ext cx="8513255" cy="3590925"/>
          </a:xfrm>
          <a:prstGeom prst="rect">
            <a:avLst/>
          </a:prstGeom>
        </p:spPr>
      </p:pic>
      <p:sp>
        <p:nvSpPr>
          <p:cNvPr id="9" name="Tekstvak 8">
            <a:extLst>
              <a:ext uri="{FF2B5EF4-FFF2-40B4-BE49-F238E27FC236}">
                <a16:creationId xmlns:a16="http://schemas.microsoft.com/office/drawing/2014/main" id="{C06DADFF-BD88-A96E-37D7-084989689921}"/>
              </a:ext>
            </a:extLst>
          </p:cNvPr>
          <p:cNvSpPr txBox="1"/>
          <p:nvPr/>
        </p:nvSpPr>
        <p:spPr>
          <a:xfrm>
            <a:off x="9351455" y="4437112"/>
            <a:ext cx="1872208" cy="738664"/>
          </a:xfrm>
          <a:prstGeom prst="rect">
            <a:avLst/>
          </a:prstGeom>
          <a:noFill/>
        </p:spPr>
        <p:txBody>
          <a:bodyPr wrap="square" rtlCol="0">
            <a:spAutoFit/>
          </a:bodyPr>
          <a:lstStyle/>
          <a:p>
            <a:r>
              <a:rPr lang="nl-NL" sz="1400" dirty="0">
                <a:solidFill>
                  <a:schemeClr val="accent2">
                    <a:lumMod val="75000"/>
                  </a:schemeClr>
                </a:solidFill>
              </a:rPr>
              <a:t>Let op:</a:t>
            </a:r>
          </a:p>
          <a:p>
            <a:r>
              <a:rPr lang="nl-NL" sz="1400" dirty="0">
                <a:solidFill>
                  <a:schemeClr val="accent2">
                    <a:lumMod val="75000"/>
                  </a:schemeClr>
                </a:solidFill>
              </a:rPr>
              <a:t>Netaansluiting verzwaren kost tijd</a:t>
            </a:r>
          </a:p>
        </p:txBody>
      </p:sp>
    </p:spTree>
    <p:extLst>
      <p:ext uri="{BB962C8B-B14F-4D97-AF65-F5344CB8AC3E}">
        <p14:creationId xmlns:p14="http://schemas.microsoft.com/office/powerpoint/2010/main" val="3790644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5602" name="Google Shape;351;p27">
            <a:extLst>
              <a:ext uri="{FF2B5EF4-FFF2-40B4-BE49-F238E27FC236}">
                <a16:creationId xmlns:a16="http://schemas.microsoft.com/office/drawing/2014/main" id="{EBE1D9F0-6E38-534C-B3AB-87557209A82B}"/>
              </a:ext>
            </a:extLst>
          </p:cNvPr>
          <p:cNvSpPr>
            <a:spLocks noChangeArrowheads="1"/>
          </p:cNvSpPr>
          <p:nvPr/>
        </p:nvSpPr>
        <p:spPr bwMode="auto">
          <a:xfrm>
            <a:off x="0" y="4429125"/>
            <a:ext cx="12192000" cy="1654175"/>
          </a:xfrm>
          <a:prstGeom prst="rect">
            <a:avLst/>
          </a:prstGeom>
          <a:solidFill>
            <a:srgbClr val="CBD54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4200">
                <a:solidFill>
                  <a:srgbClr val="000000"/>
                </a:solidFill>
                <a:latin typeface="GillSans" panose="020B0502020104020203" pitchFamily="34" charset="-79"/>
                <a:sym typeface="GillSans" panose="020B0502020104020203" pitchFamily="34" charset="-79"/>
              </a:defRPr>
            </a:lvl1pPr>
            <a:lvl2pPr marL="742950" indent="-285750">
              <a:defRPr sz="4200">
                <a:solidFill>
                  <a:srgbClr val="000000"/>
                </a:solidFill>
                <a:latin typeface="GillSans" panose="020B0502020104020203" pitchFamily="34" charset="-79"/>
                <a:sym typeface="GillSans" panose="020B0502020104020203" pitchFamily="34" charset="-79"/>
              </a:defRPr>
            </a:lvl2pPr>
            <a:lvl3pPr marL="1143000" indent="-228600">
              <a:defRPr sz="4200">
                <a:solidFill>
                  <a:srgbClr val="000000"/>
                </a:solidFill>
                <a:latin typeface="GillSans" panose="020B0502020104020203" pitchFamily="34" charset="-79"/>
                <a:sym typeface="GillSans" panose="020B0502020104020203" pitchFamily="34" charset="-79"/>
              </a:defRPr>
            </a:lvl3pPr>
            <a:lvl4pPr marL="1600200" indent="-228600">
              <a:defRPr sz="4200">
                <a:solidFill>
                  <a:srgbClr val="000000"/>
                </a:solidFill>
                <a:latin typeface="GillSans" panose="020B0502020104020203" pitchFamily="34" charset="-79"/>
                <a:sym typeface="GillSans" panose="020B0502020104020203" pitchFamily="34" charset="-79"/>
              </a:defRPr>
            </a:lvl4pPr>
            <a:lvl5pPr marL="2057400" indent="-228600">
              <a:defRPr sz="4200">
                <a:solidFill>
                  <a:srgbClr val="000000"/>
                </a:solidFill>
                <a:latin typeface="GillSans" panose="020B0502020104020203" pitchFamily="34" charset="-79"/>
                <a:sym typeface="GillSans" panose="020B0502020104020203" pitchFamily="34" charset="-79"/>
              </a:defRPr>
            </a:lvl5pPr>
            <a:lvl6pPr marL="25146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6pPr>
            <a:lvl7pPr marL="29718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7pPr>
            <a:lvl8pPr marL="34290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8pPr>
            <a:lvl9pPr marL="38862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9pPr>
          </a:lstStyle>
          <a:p>
            <a:pPr algn="ctr"/>
            <a:endParaRPr lang="nl-NL" altLang="nl-NL"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25603" name="Google Shape;352;p27">
            <a:extLst>
              <a:ext uri="{FF2B5EF4-FFF2-40B4-BE49-F238E27FC236}">
                <a16:creationId xmlns:a16="http://schemas.microsoft.com/office/drawing/2014/main" id="{6C6CC2D2-43B8-AB4E-8C9A-FFB480EF1E27}"/>
              </a:ext>
            </a:extLst>
          </p:cNvPr>
          <p:cNvSpPr txBox="1">
            <a:spLocks noChangeArrowheads="1"/>
          </p:cNvSpPr>
          <p:nvPr/>
        </p:nvSpPr>
        <p:spPr bwMode="auto">
          <a:xfrm>
            <a:off x="4583832" y="4989513"/>
            <a:ext cx="4968552" cy="81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4200">
                <a:solidFill>
                  <a:srgbClr val="000000"/>
                </a:solidFill>
                <a:latin typeface="GillSans" panose="020B0502020104020203" pitchFamily="34" charset="-79"/>
                <a:sym typeface="GillSans" panose="020B0502020104020203" pitchFamily="34" charset="-79"/>
              </a:defRPr>
            </a:lvl1pPr>
            <a:lvl2pPr marL="742950" indent="-285750">
              <a:defRPr sz="4200">
                <a:solidFill>
                  <a:srgbClr val="000000"/>
                </a:solidFill>
                <a:latin typeface="GillSans" panose="020B0502020104020203" pitchFamily="34" charset="-79"/>
                <a:sym typeface="GillSans" panose="020B0502020104020203" pitchFamily="34" charset="-79"/>
              </a:defRPr>
            </a:lvl2pPr>
            <a:lvl3pPr marL="1143000" indent="-228600">
              <a:defRPr sz="4200">
                <a:solidFill>
                  <a:srgbClr val="000000"/>
                </a:solidFill>
                <a:latin typeface="GillSans" panose="020B0502020104020203" pitchFamily="34" charset="-79"/>
                <a:sym typeface="GillSans" panose="020B0502020104020203" pitchFamily="34" charset="-79"/>
              </a:defRPr>
            </a:lvl3pPr>
            <a:lvl4pPr marL="1600200" indent="-228600">
              <a:defRPr sz="4200">
                <a:solidFill>
                  <a:srgbClr val="000000"/>
                </a:solidFill>
                <a:latin typeface="GillSans" panose="020B0502020104020203" pitchFamily="34" charset="-79"/>
                <a:sym typeface="GillSans" panose="020B0502020104020203" pitchFamily="34" charset="-79"/>
              </a:defRPr>
            </a:lvl4pPr>
            <a:lvl5pPr marL="2057400" indent="-228600">
              <a:defRPr sz="4200">
                <a:solidFill>
                  <a:srgbClr val="000000"/>
                </a:solidFill>
                <a:latin typeface="GillSans" panose="020B0502020104020203" pitchFamily="34" charset="-79"/>
                <a:sym typeface="GillSans" panose="020B0502020104020203" pitchFamily="34" charset="-79"/>
              </a:defRPr>
            </a:lvl5pPr>
            <a:lvl6pPr marL="25146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6pPr>
            <a:lvl7pPr marL="29718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7pPr>
            <a:lvl8pPr marL="34290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8pPr>
            <a:lvl9pPr marL="3886200" indent="-228600" eaLnBrk="0" fontAlgn="base" hangingPunct="0">
              <a:spcBef>
                <a:spcPct val="0"/>
              </a:spcBef>
              <a:spcAft>
                <a:spcPct val="0"/>
              </a:spcAft>
              <a:defRPr sz="4200">
                <a:solidFill>
                  <a:srgbClr val="000000"/>
                </a:solidFill>
                <a:latin typeface="GillSans" panose="020B0502020104020203" pitchFamily="34" charset="-79"/>
                <a:sym typeface="GillSans" panose="020B0502020104020203" pitchFamily="34" charset="-79"/>
              </a:defRPr>
            </a:lvl9pPr>
          </a:lstStyle>
          <a:p>
            <a:pPr>
              <a:lnSpc>
                <a:spcPct val="90000"/>
              </a:lnSpc>
              <a:buClr>
                <a:srgbClr val="FFFFFF"/>
              </a:buClr>
              <a:buSzPts val="3500"/>
            </a:pPr>
            <a:r>
              <a:rPr lang="nl-NL" altLang="nl-NL" sz="3500" dirty="0">
                <a:solidFill>
                  <a:srgbClr val="FFFFFF"/>
                </a:solidFill>
                <a:latin typeface="Roboto Slab" pitchFamily="2" charset="0"/>
                <a:ea typeface="Roboto Slab" pitchFamily="2" charset="0"/>
                <a:cs typeface="Roboto Slab" pitchFamily="2" charset="0"/>
                <a:sym typeface="Roboto Slab" pitchFamily="2" charset="0"/>
              </a:rPr>
              <a:t>Vragen?</a:t>
            </a:r>
            <a:endParaRPr lang="nl-NL" altLang="nl-NL" sz="2500" dirty="0">
              <a:solidFill>
                <a:srgbClr val="FFFFFF"/>
              </a:solidFill>
              <a:latin typeface="Roboto Slab" pitchFamily="2" charset="0"/>
              <a:ea typeface="Roboto Slab" pitchFamily="2" charset="0"/>
              <a:cs typeface="Roboto Slab" pitchFamily="2" charset="0"/>
              <a:sym typeface="Roboto Slab"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130AB7-7C76-49A0-8631-B2C2B1221898}"/>
              </a:ext>
            </a:extLst>
          </p:cNvPr>
          <p:cNvSpPr>
            <a:spLocks noGrp="1"/>
          </p:cNvSpPr>
          <p:nvPr>
            <p:ph type="title"/>
          </p:nvPr>
        </p:nvSpPr>
        <p:spPr/>
        <p:txBody>
          <a:bodyPr/>
          <a:lstStyle/>
          <a:p>
            <a:r>
              <a:rPr lang="nl-NL" dirty="0"/>
              <a:t>Meer weten over hoe je dit kunt betalen?</a:t>
            </a:r>
            <a:endParaRPr lang="nl-NL" dirty="0">
              <a:hlinkClick r:id="rId2"/>
            </a:endParaRPr>
          </a:p>
        </p:txBody>
      </p:sp>
      <p:sp>
        <p:nvSpPr>
          <p:cNvPr id="3" name="Tijdelijke aanduiding voor inhoud 2">
            <a:extLst>
              <a:ext uri="{FF2B5EF4-FFF2-40B4-BE49-F238E27FC236}">
                <a16:creationId xmlns:a16="http://schemas.microsoft.com/office/drawing/2014/main" id="{F2A85131-FB30-43DE-DBB7-A0D5C527A05F}"/>
              </a:ext>
            </a:extLst>
          </p:cNvPr>
          <p:cNvSpPr>
            <a:spLocks noGrp="1"/>
          </p:cNvSpPr>
          <p:nvPr>
            <p:ph idx="1"/>
          </p:nvPr>
        </p:nvSpPr>
        <p:spPr/>
        <p:txBody>
          <a:bodyPr/>
          <a:lstStyle/>
          <a:p>
            <a:r>
              <a:rPr lang="nl-NL" dirty="0">
                <a:hlinkClick r:id="rId2"/>
              </a:rPr>
              <a:t>https://www.verbeterjehuis.nl/energiesubsidiewijzer/</a:t>
            </a:r>
            <a:r>
              <a:rPr lang="nl-NL" dirty="0"/>
              <a:t> </a:t>
            </a:r>
          </a:p>
        </p:txBody>
      </p:sp>
      <p:sp>
        <p:nvSpPr>
          <p:cNvPr id="4" name="Tijdelijke aanduiding voor datum 3">
            <a:extLst>
              <a:ext uri="{FF2B5EF4-FFF2-40B4-BE49-F238E27FC236}">
                <a16:creationId xmlns:a16="http://schemas.microsoft.com/office/drawing/2014/main" id="{D901507B-9975-3995-5672-BC791CA02B23}"/>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5" name="Tijdelijke aanduiding voor voettekst 4">
            <a:extLst>
              <a:ext uri="{FF2B5EF4-FFF2-40B4-BE49-F238E27FC236}">
                <a16:creationId xmlns:a16="http://schemas.microsoft.com/office/drawing/2014/main" id="{EC25A29A-6EB5-4470-E588-828C9582CD84}"/>
              </a:ext>
            </a:extLst>
          </p:cNvPr>
          <p:cNvSpPr>
            <a:spLocks noGrp="1"/>
          </p:cNvSpPr>
          <p:nvPr>
            <p:ph type="ftr" sz="quarter" idx="11"/>
          </p:nvPr>
        </p:nvSpPr>
        <p:spPr/>
        <p:txBody>
          <a:bodyPr/>
          <a:lstStyle/>
          <a:p>
            <a:pPr>
              <a:defRPr/>
            </a:pPr>
            <a:endParaRPr lang="en-US"/>
          </a:p>
        </p:txBody>
      </p:sp>
      <p:sp>
        <p:nvSpPr>
          <p:cNvPr id="6" name="Tijdelijke aanduiding voor dianummer 5">
            <a:extLst>
              <a:ext uri="{FF2B5EF4-FFF2-40B4-BE49-F238E27FC236}">
                <a16:creationId xmlns:a16="http://schemas.microsoft.com/office/drawing/2014/main" id="{509FDD09-E863-F262-9CBD-FE7CD14A68A8}"/>
              </a:ext>
            </a:extLst>
          </p:cNvPr>
          <p:cNvSpPr>
            <a:spLocks noGrp="1"/>
          </p:cNvSpPr>
          <p:nvPr>
            <p:ph type="sldNum" sz="quarter" idx="12"/>
          </p:nvPr>
        </p:nvSpPr>
        <p:spPr/>
        <p:txBody>
          <a:bodyPr/>
          <a:lstStyle/>
          <a:p>
            <a:pPr>
              <a:defRPr/>
            </a:pPr>
            <a:fld id="{36B18FCF-9F33-1D46-8339-7CD31C1575F0}" type="slidenum">
              <a:rPr lang="en-US" altLang="nl-NL" smtClean="0"/>
              <a:pPr>
                <a:defRPr/>
              </a:pPr>
              <a:t>12</a:t>
            </a:fld>
            <a:endParaRPr lang="en-US" altLang="nl-NL"/>
          </a:p>
        </p:txBody>
      </p:sp>
    </p:spTree>
    <p:extLst>
      <p:ext uri="{BB962C8B-B14F-4D97-AF65-F5344CB8AC3E}">
        <p14:creationId xmlns:p14="http://schemas.microsoft.com/office/powerpoint/2010/main" val="3525381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57327D6C-F218-16E6-B51F-0B9DD5FD196F}"/>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6" name="Tijdelijke aanduiding voor dianummer 5">
            <a:extLst>
              <a:ext uri="{FF2B5EF4-FFF2-40B4-BE49-F238E27FC236}">
                <a16:creationId xmlns:a16="http://schemas.microsoft.com/office/drawing/2014/main" id="{371B8E25-36FB-A173-E117-CCA306039DFC}"/>
              </a:ext>
            </a:extLst>
          </p:cNvPr>
          <p:cNvSpPr>
            <a:spLocks noGrp="1"/>
          </p:cNvSpPr>
          <p:nvPr>
            <p:ph type="sldNum" sz="quarter" idx="12"/>
          </p:nvPr>
        </p:nvSpPr>
        <p:spPr/>
        <p:txBody>
          <a:bodyPr/>
          <a:lstStyle/>
          <a:p>
            <a:pPr>
              <a:defRPr/>
            </a:pPr>
            <a:fld id="{36B18FCF-9F33-1D46-8339-7CD31C1575F0}" type="slidenum">
              <a:rPr lang="en-US" altLang="nl-NL" smtClean="0"/>
              <a:pPr>
                <a:defRPr/>
              </a:pPr>
              <a:t>2</a:t>
            </a:fld>
            <a:endParaRPr lang="en-US" altLang="nl-NL"/>
          </a:p>
        </p:txBody>
      </p:sp>
      <p:pic>
        <p:nvPicPr>
          <p:cNvPr id="7" name="Afbeelding 6">
            <a:extLst>
              <a:ext uri="{FF2B5EF4-FFF2-40B4-BE49-F238E27FC236}">
                <a16:creationId xmlns:a16="http://schemas.microsoft.com/office/drawing/2014/main" id="{4C219DC3-DF4C-7B68-8F4A-0441D3FB57D3}"/>
              </a:ext>
            </a:extLst>
          </p:cNvPr>
          <p:cNvPicPr>
            <a:picLocks noChangeAspect="1"/>
          </p:cNvPicPr>
          <p:nvPr/>
        </p:nvPicPr>
        <p:blipFill>
          <a:blip r:embed="rId3">
            <a:extLst>
              <a:ext uri="{28A0092B-C50C-407E-A947-70E740481C1C}">
                <a14:useLocalDpi xmlns:a14="http://schemas.microsoft.com/office/drawing/2010/main" val="0"/>
              </a:ext>
            </a:extLst>
          </a:blip>
          <a:srcRect l="17899" r="17899"/>
          <a:stretch>
            <a:fillRect/>
          </a:stretch>
        </p:blipFill>
        <p:spPr bwMode="auto">
          <a:xfrm>
            <a:off x="5231904" y="425876"/>
            <a:ext cx="5009605" cy="5852160"/>
          </a:xfrm>
          <a:prstGeom prst="rect">
            <a:avLst/>
          </a:prstGeom>
          <a:ln>
            <a:noFill/>
          </a:ln>
          <a:extLst>
            <a:ext uri="{53640926-AAD7-44D8-BBD7-CCE9431645EC}">
              <a14:shadowObscured xmlns:a14="http://schemas.microsoft.com/office/drawing/2010/main"/>
            </a:ext>
          </a:extLst>
        </p:spPr>
      </p:pic>
      <p:sp>
        <p:nvSpPr>
          <p:cNvPr id="3" name="Tijdelijke aanduiding voor inhoud 2">
            <a:extLst>
              <a:ext uri="{FF2B5EF4-FFF2-40B4-BE49-F238E27FC236}">
                <a16:creationId xmlns:a16="http://schemas.microsoft.com/office/drawing/2014/main" id="{6CAC9FB4-31C4-7B18-02D5-1726B03BC7B6}"/>
              </a:ext>
            </a:extLst>
          </p:cNvPr>
          <p:cNvSpPr>
            <a:spLocks noGrp="1"/>
          </p:cNvSpPr>
          <p:nvPr>
            <p:ph idx="1"/>
          </p:nvPr>
        </p:nvSpPr>
        <p:spPr>
          <a:xfrm>
            <a:off x="263352" y="579964"/>
            <a:ext cx="5832648" cy="1192852"/>
          </a:xfrm>
        </p:spPr>
        <p:txBody>
          <a:bodyPr/>
          <a:lstStyle/>
          <a:p>
            <a:pPr rtl="0" fontAlgn="base">
              <a:spcBef>
                <a:spcPts val="0"/>
              </a:spcBef>
              <a:spcAft>
                <a:spcPts val="0"/>
              </a:spcAft>
            </a:pPr>
            <a:r>
              <a:rPr lang="nl-NL" sz="2400" b="1" i="0" u="none" strike="noStrike" dirty="0">
                <a:effectLst/>
                <a:latin typeface="Calibri" panose="020F0502020204030204" pitchFamily="34" charset="0"/>
              </a:rPr>
              <a:t>2019: Klimaatakkoord</a:t>
            </a:r>
            <a:endParaRPr lang="nl-NL" b="1" dirty="0">
              <a:solidFill>
                <a:schemeClr val="tx1"/>
              </a:solidFill>
            </a:endParaRPr>
          </a:p>
          <a:p>
            <a:pPr rtl="0" fontAlgn="base">
              <a:spcBef>
                <a:spcPts val="0"/>
              </a:spcBef>
              <a:spcAft>
                <a:spcPts val="0"/>
              </a:spcAft>
            </a:pPr>
            <a:r>
              <a:rPr lang="nl-NL" sz="2400" b="0" i="0" u="none" strike="noStrike" dirty="0">
                <a:solidFill>
                  <a:srgbClr val="1C3F93"/>
                </a:solidFill>
                <a:effectLst/>
                <a:latin typeface="Calibri" panose="020F0502020204030204" pitchFamily="34" charset="0"/>
              </a:rPr>
              <a:t>‘in 2050 zijn 7 miljoen woningen en 1 miljoen gebouwen van het aardgas af’</a:t>
            </a:r>
          </a:p>
          <a:p>
            <a:pPr rtl="0" fontAlgn="base">
              <a:spcBef>
                <a:spcPts val="0"/>
              </a:spcBef>
              <a:spcAft>
                <a:spcPts val="0"/>
              </a:spcAft>
            </a:pPr>
            <a:endParaRPr lang="nl-NL" dirty="0">
              <a:latin typeface="Calibri" panose="020F0502020204030204" pitchFamily="34" charset="0"/>
            </a:endParaRPr>
          </a:p>
        </p:txBody>
      </p:sp>
      <p:sp>
        <p:nvSpPr>
          <p:cNvPr id="9" name="Tekstvak 8">
            <a:extLst>
              <a:ext uri="{FF2B5EF4-FFF2-40B4-BE49-F238E27FC236}">
                <a16:creationId xmlns:a16="http://schemas.microsoft.com/office/drawing/2014/main" id="{F9034EE0-5C8C-8922-06E1-9C7A06984635}"/>
              </a:ext>
            </a:extLst>
          </p:cNvPr>
          <p:cNvSpPr txBox="1"/>
          <p:nvPr/>
        </p:nvSpPr>
        <p:spPr>
          <a:xfrm>
            <a:off x="198303" y="1926904"/>
            <a:ext cx="6094140" cy="1569660"/>
          </a:xfrm>
          <a:prstGeom prst="rect">
            <a:avLst/>
          </a:prstGeom>
          <a:noFill/>
        </p:spPr>
        <p:txBody>
          <a:bodyPr wrap="square">
            <a:spAutoFit/>
          </a:bodyPr>
          <a:lstStyle/>
          <a:p>
            <a:pPr rtl="0" fontAlgn="base">
              <a:spcBef>
                <a:spcPts val="0"/>
              </a:spcBef>
              <a:spcAft>
                <a:spcPts val="0"/>
              </a:spcAft>
            </a:pPr>
            <a:r>
              <a:rPr lang="nl-NL" sz="2400" b="1" i="0" u="none" strike="noStrike" dirty="0">
                <a:solidFill>
                  <a:srgbClr val="1C3F93"/>
                </a:solidFill>
                <a:effectLst/>
                <a:latin typeface="Calibri" panose="020F0502020204030204" pitchFamily="34" charset="0"/>
              </a:rPr>
              <a:t>2021: Transitievisie Warmte gemeente Heeze-Leende</a:t>
            </a:r>
          </a:p>
          <a:p>
            <a:pPr rtl="0" fontAlgn="base">
              <a:spcBef>
                <a:spcPts val="0"/>
              </a:spcBef>
              <a:spcAft>
                <a:spcPts val="0"/>
              </a:spcAft>
            </a:pPr>
            <a:r>
              <a:rPr lang="nl-NL" sz="2400" dirty="0">
                <a:solidFill>
                  <a:srgbClr val="1C3F93"/>
                </a:solidFill>
                <a:latin typeface="Calibri" panose="020F0502020204030204" pitchFamily="34" charset="0"/>
              </a:rPr>
              <a:t>‘wij faciliteren inwoners waar mogelijk om aan de slag te gaan met isoleren’</a:t>
            </a:r>
            <a:endParaRPr lang="nl-NL" sz="2400" b="0" i="0" u="none" strike="noStrike" dirty="0">
              <a:solidFill>
                <a:srgbClr val="1C3F93"/>
              </a:solidFill>
              <a:effectLst/>
            </a:endParaRPr>
          </a:p>
        </p:txBody>
      </p:sp>
      <p:pic>
        <p:nvPicPr>
          <p:cNvPr id="11" name="Afbeelding 10">
            <a:extLst>
              <a:ext uri="{FF2B5EF4-FFF2-40B4-BE49-F238E27FC236}">
                <a16:creationId xmlns:a16="http://schemas.microsoft.com/office/drawing/2014/main" id="{19088458-B65F-4FE8-C174-F4BC545CE0C0}"/>
              </a:ext>
            </a:extLst>
          </p:cNvPr>
          <p:cNvPicPr>
            <a:picLocks noChangeAspect="1"/>
          </p:cNvPicPr>
          <p:nvPr/>
        </p:nvPicPr>
        <p:blipFill>
          <a:blip r:embed="rId4"/>
          <a:stretch>
            <a:fillRect/>
          </a:stretch>
        </p:blipFill>
        <p:spPr>
          <a:xfrm>
            <a:off x="479376" y="4186062"/>
            <a:ext cx="2057400" cy="1623060"/>
          </a:xfrm>
          <a:prstGeom prst="rect">
            <a:avLst/>
          </a:prstGeom>
        </p:spPr>
      </p:pic>
    </p:spTree>
    <p:extLst>
      <p:ext uri="{BB962C8B-B14F-4D97-AF65-F5344CB8AC3E}">
        <p14:creationId xmlns:p14="http://schemas.microsoft.com/office/powerpoint/2010/main" val="8838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B2A06-1B1B-1921-9831-A1EC828E2682}"/>
              </a:ext>
            </a:extLst>
          </p:cNvPr>
          <p:cNvSpPr>
            <a:spLocks noGrp="1"/>
          </p:cNvSpPr>
          <p:nvPr>
            <p:ph type="title"/>
          </p:nvPr>
        </p:nvSpPr>
        <p:spPr/>
        <p:txBody>
          <a:bodyPr/>
          <a:lstStyle/>
          <a:p>
            <a:r>
              <a:rPr lang="nl-NL" dirty="0"/>
              <a:t>Welke stappen kunt u nu zetten? </a:t>
            </a:r>
          </a:p>
        </p:txBody>
      </p:sp>
      <p:sp>
        <p:nvSpPr>
          <p:cNvPr id="4" name="Tijdelijke aanduiding voor datum 3">
            <a:extLst>
              <a:ext uri="{FF2B5EF4-FFF2-40B4-BE49-F238E27FC236}">
                <a16:creationId xmlns:a16="http://schemas.microsoft.com/office/drawing/2014/main" id="{1ABB7C1F-559D-22F0-6716-B1993A49E573}"/>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5" name="Tijdelijke aanduiding voor voettekst 4">
            <a:extLst>
              <a:ext uri="{FF2B5EF4-FFF2-40B4-BE49-F238E27FC236}">
                <a16:creationId xmlns:a16="http://schemas.microsoft.com/office/drawing/2014/main" id="{760464A8-E4E4-24C5-0038-A10FD9E0A8DB}"/>
              </a:ext>
            </a:extLst>
          </p:cNvPr>
          <p:cNvSpPr>
            <a:spLocks noGrp="1"/>
          </p:cNvSpPr>
          <p:nvPr>
            <p:ph type="ftr" sz="quarter" idx="11"/>
          </p:nvPr>
        </p:nvSpPr>
        <p:spPr/>
        <p:txBody>
          <a:bodyPr/>
          <a:lstStyle/>
          <a:p>
            <a:pPr>
              <a:defRPr/>
            </a:pPr>
            <a:endParaRPr lang="en-US"/>
          </a:p>
        </p:txBody>
      </p:sp>
      <p:sp>
        <p:nvSpPr>
          <p:cNvPr id="6" name="Tijdelijke aanduiding voor dianummer 5">
            <a:extLst>
              <a:ext uri="{FF2B5EF4-FFF2-40B4-BE49-F238E27FC236}">
                <a16:creationId xmlns:a16="http://schemas.microsoft.com/office/drawing/2014/main" id="{C1064317-AE8F-02D4-7D67-BDD571278B25}"/>
              </a:ext>
            </a:extLst>
          </p:cNvPr>
          <p:cNvSpPr>
            <a:spLocks noGrp="1"/>
          </p:cNvSpPr>
          <p:nvPr>
            <p:ph type="sldNum" sz="quarter" idx="12"/>
          </p:nvPr>
        </p:nvSpPr>
        <p:spPr/>
        <p:txBody>
          <a:bodyPr/>
          <a:lstStyle/>
          <a:p>
            <a:pPr>
              <a:defRPr/>
            </a:pPr>
            <a:fld id="{36B18FCF-9F33-1D46-8339-7CD31C1575F0}" type="slidenum">
              <a:rPr lang="en-US" altLang="nl-NL" smtClean="0"/>
              <a:pPr>
                <a:defRPr/>
              </a:pPr>
              <a:t>3</a:t>
            </a:fld>
            <a:endParaRPr lang="en-US" altLang="nl-NL"/>
          </a:p>
        </p:txBody>
      </p:sp>
      <p:sp>
        <p:nvSpPr>
          <p:cNvPr id="8" name="Rechthoek 7">
            <a:extLst>
              <a:ext uri="{FF2B5EF4-FFF2-40B4-BE49-F238E27FC236}">
                <a16:creationId xmlns:a16="http://schemas.microsoft.com/office/drawing/2014/main" id="{6D9423DB-6192-41A9-3E9F-A35BFAC45279}"/>
              </a:ext>
            </a:extLst>
          </p:cNvPr>
          <p:cNvSpPr/>
          <p:nvPr/>
        </p:nvSpPr>
        <p:spPr>
          <a:xfrm>
            <a:off x="838200" y="2996952"/>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Stap 1: zuinig met energie gebruik</a:t>
            </a:r>
          </a:p>
        </p:txBody>
      </p:sp>
      <p:sp>
        <p:nvSpPr>
          <p:cNvPr id="10" name="Rechthoek 9">
            <a:extLst>
              <a:ext uri="{FF2B5EF4-FFF2-40B4-BE49-F238E27FC236}">
                <a16:creationId xmlns:a16="http://schemas.microsoft.com/office/drawing/2014/main" id="{8F5C33A6-1BFB-3E69-2946-7CD7D9C5F88D}"/>
              </a:ext>
            </a:extLst>
          </p:cNvPr>
          <p:cNvSpPr/>
          <p:nvPr/>
        </p:nvSpPr>
        <p:spPr>
          <a:xfrm>
            <a:off x="3570312" y="2996952"/>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Stap 2: isoleren van de woning</a:t>
            </a:r>
          </a:p>
        </p:txBody>
      </p:sp>
      <p:sp>
        <p:nvSpPr>
          <p:cNvPr id="11" name="Rechthoek 10">
            <a:extLst>
              <a:ext uri="{FF2B5EF4-FFF2-40B4-BE49-F238E27FC236}">
                <a16:creationId xmlns:a16="http://schemas.microsoft.com/office/drawing/2014/main" id="{C94A5341-EA37-DFA9-61AB-127EF40F6071}"/>
              </a:ext>
            </a:extLst>
          </p:cNvPr>
          <p:cNvSpPr/>
          <p:nvPr/>
        </p:nvSpPr>
        <p:spPr>
          <a:xfrm>
            <a:off x="6268103" y="2996952"/>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Stap 3: extra energie besparen door inzet zonneboiler, zonnepanelen of (hybride) warmtepomp</a:t>
            </a:r>
          </a:p>
        </p:txBody>
      </p:sp>
      <p:sp>
        <p:nvSpPr>
          <p:cNvPr id="12" name="Rechthoek 11">
            <a:extLst>
              <a:ext uri="{FF2B5EF4-FFF2-40B4-BE49-F238E27FC236}">
                <a16:creationId xmlns:a16="http://schemas.microsoft.com/office/drawing/2014/main" id="{B8F8FE54-B699-E40D-D4BC-984FC04946AB}"/>
              </a:ext>
            </a:extLst>
          </p:cNvPr>
          <p:cNvSpPr/>
          <p:nvPr/>
        </p:nvSpPr>
        <p:spPr>
          <a:xfrm>
            <a:off x="8904312" y="1870075"/>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Een aardgasvrije woning door inzet van een warmtepomp</a:t>
            </a:r>
          </a:p>
        </p:txBody>
      </p:sp>
      <p:sp>
        <p:nvSpPr>
          <p:cNvPr id="13" name="Rechthoek 12">
            <a:extLst>
              <a:ext uri="{FF2B5EF4-FFF2-40B4-BE49-F238E27FC236}">
                <a16:creationId xmlns:a16="http://schemas.microsoft.com/office/drawing/2014/main" id="{2D4E6D38-035B-08F1-33E9-3D88FD49BB37}"/>
              </a:ext>
            </a:extLst>
          </p:cNvPr>
          <p:cNvSpPr/>
          <p:nvPr/>
        </p:nvSpPr>
        <p:spPr>
          <a:xfrm>
            <a:off x="8904312" y="4001294"/>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Een aardgasvrije woning door inzet van een duurzaam gas</a:t>
            </a:r>
          </a:p>
        </p:txBody>
      </p:sp>
      <p:sp>
        <p:nvSpPr>
          <p:cNvPr id="9" name="Rechthoek 8">
            <a:extLst>
              <a:ext uri="{FF2B5EF4-FFF2-40B4-BE49-F238E27FC236}">
                <a16:creationId xmlns:a16="http://schemas.microsoft.com/office/drawing/2014/main" id="{1BFF8B2A-6A6F-BC2F-4951-A6259C17A76F}"/>
              </a:ext>
            </a:extLst>
          </p:cNvPr>
          <p:cNvSpPr/>
          <p:nvPr/>
        </p:nvSpPr>
        <p:spPr>
          <a:xfrm>
            <a:off x="8717591" y="1268760"/>
            <a:ext cx="2918833" cy="4392488"/>
          </a:xfrm>
          <a:prstGeom prst="rect">
            <a:avLst/>
          </a:prstGeom>
          <a:solidFill>
            <a:schemeClr val="bg1">
              <a:alpha val="5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7489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1D08A-BE85-F158-A754-0FFE291E9F76}"/>
              </a:ext>
            </a:extLst>
          </p:cNvPr>
          <p:cNvSpPr>
            <a:spLocks noGrp="1"/>
          </p:cNvSpPr>
          <p:nvPr>
            <p:ph type="title"/>
          </p:nvPr>
        </p:nvSpPr>
        <p:spPr/>
        <p:txBody>
          <a:bodyPr/>
          <a:lstStyle/>
          <a:p>
            <a:r>
              <a:rPr lang="nl-NL" dirty="0"/>
              <a:t>Energie besparen</a:t>
            </a:r>
          </a:p>
        </p:txBody>
      </p:sp>
      <p:sp>
        <p:nvSpPr>
          <p:cNvPr id="3" name="Tijdelijke aanduiding voor inhoud 2">
            <a:extLst>
              <a:ext uri="{FF2B5EF4-FFF2-40B4-BE49-F238E27FC236}">
                <a16:creationId xmlns:a16="http://schemas.microsoft.com/office/drawing/2014/main" id="{FA747801-B4CD-8947-AFCE-A605681BC401}"/>
              </a:ext>
            </a:extLst>
          </p:cNvPr>
          <p:cNvSpPr>
            <a:spLocks noGrp="1"/>
          </p:cNvSpPr>
          <p:nvPr>
            <p:ph idx="1"/>
          </p:nvPr>
        </p:nvSpPr>
        <p:spPr>
          <a:xfrm>
            <a:off x="838200" y="1690688"/>
            <a:ext cx="10515600" cy="4351338"/>
          </a:xfrm>
        </p:spPr>
        <p:txBody>
          <a:bodyPr>
            <a:normAutofit/>
          </a:bodyPr>
          <a:lstStyle/>
          <a:p>
            <a:pPr marL="342900" indent="-342900">
              <a:buFont typeface="Arial" panose="020B0604020202020204" pitchFamily="34" charset="0"/>
              <a:buChar char="•"/>
            </a:pPr>
            <a:r>
              <a:rPr lang="nl-NL" dirty="0"/>
              <a:t>Wat kost een wasbeurt van de wasmachine?</a:t>
            </a:r>
          </a:p>
          <a:p>
            <a:pPr marL="1028700" lvl="1" indent="-342900"/>
            <a:r>
              <a:rPr lang="nl-NL" dirty="0"/>
              <a:t>Op 90 graden: €0,48</a:t>
            </a:r>
          </a:p>
          <a:p>
            <a:pPr marL="1028700" lvl="1" indent="-342900"/>
            <a:r>
              <a:rPr lang="nl-NL" dirty="0"/>
              <a:t>Op 40 graden: €0,20</a:t>
            </a:r>
          </a:p>
          <a:p>
            <a:pPr marL="1028700" lvl="1" indent="-342900"/>
            <a:r>
              <a:rPr lang="nl-NL" dirty="0"/>
              <a:t>Op 30 graden: €0,08 cent</a:t>
            </a:r>
          </a:p>
          <a:p>
            <a:pPr marL="342900" indent="-342900">
              <a:buFont typeface="Arial" panose="020B0604020202020204" pitchFamily="34" charset="0"/>
              <a:buChar char="•"/>
            </a:pPr>
            <a:r>
              <a:rPr lang="nl-NL" dirty="0"/>
              <a:t>Zet de thermostaat op 15 graden als je overdag weggaat. </a:t>
            </a:r>
          </a:p>
          <a:p>
            <a:pPr marL="342900" indent="-342900">
              <a:buFont typeface="Arial" panose="020B0604020202020204" pitchFamily="34" charset="0"/>
              <a:buChar char="•"/>
            </a:pPr>
            <a:r>
              <a:rPr lang="nl-NL" dirty="0"/>
              <a:t>Douche 4 </a:t>
            </a:r>
            <a:r>
              <a:rPr lang="nl-NL" dirty="0" err="1"/>
              <a:t>ipv</a:t>
            </a:r>
            <a:r>
              <a:rPr lang="nl-NL" dirty="0"/>
              <a:t> 9 minuten en bespaar €220,- per jaar. </a:t>
            </a:r>
          </a:p>
          <a:p>
            <a:pPr marL="342900" indent="-342900">
              <a:buFont typeface="Arial" panose="020B0604020202020204" pitchFamily="34" charset="0"/>
              <a:buChar char="•"/>
            </a:pPr>
            <a:r>
              <a:rPr lang="nl-NL" dirty="0"/>
              <a:t>Meer tips?</a:t>
            </a:r>
          </a:p>
          <a:p>
            <a:pPr marL="1028700" lvl="1" indent="-342900"/>
            <a:r>
              <a:rPr lang="nl-NL" dirty="0"/>
              <a:t>Plan een gesprek met een energiecoach voor nog meer tips voor uw woning! </a:t>
            </a:r>
            <a:r>
              <a:rPr lang="nl-NL" dirty="0">
                <a:hlinkClick r:id="rId3"/>
              </a:rPr>
              <a:t>https://opgewektheezeleende.nl/advies</a:t>
            </a:r>
            <a:r>
              <a:rPr lang="nl-NL" dirty="0"/>
              <a:t> </a:t>
            </a:r>
          </a:p>
          <a:p>
            <a:pPr marL="1028700" lvl="1" indent="-342900"/>
            <a:r>
              <a:rPr lang="nl-NL" dirty="0"/>
              <a:t>Kijk op </a:t>
            </a:r>
            <a:r>
              <a:rPr lang="nl-NL" dirty="0">
                <a:hlinkClick r:id="rId4"/>
              </a:rPr>
              <a:t>https://www.milieucentraal.nl/</a:t>
            </a:r>
            <a:r>
              <a:rPr lang="nl-NL" dirty="0"/>
              <a:t> </a:t>
            </a:r>
          </a:p>
        </p:txBody>
      </p:sp>
      <p:sp>
        <p:nvSpPr>
          <p:cNvPr id="4" name="Tijdelijke aanduiding voor datum 3">
            <a:extLst>
              <a:ext uri="{FF2B5EF4-FFF2-40B4-BE49-F238E27FC236}">
                <a16:creationId xmlns:a16="http://schemas.microsoft.com/office/drawing/2014/main" id="{4D0A3B27-AB05-E893-FC8B-1C178D968836}"/>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6" name="Tijdelijke aanduiding voor dianummer 5">
            <a:extLst>
              <a:ext uri="{FF2B5EF4-FFF2-40B4-BE49-F238E27FC236}">
                <a16:creationId xmlns:a16="http://schemas.microsoft.com/office/drawing/2014/main" id="{068132AD-366A-3DF8-2CD4-16A2C05896D0}"/>
              </a:ext>
            </a:extLst>
          </p:cNvPr>
          <p:cNvSpPr>
            <a:spLocks noGrp="1"/>
          </p:cNvSpPr>
          <p:nvPr>
            <p:ph type="sldNum" sz="quarter" idx="12"/>
          </p:nvPr>
        </p:nvSpPr>
        <p:spPr/>
        <p:txBody>
          <a:bodyPr/>
          <a:lstStyle/>
          <a:p>
            <a:pPr>
              <a:defRPr/>
            </a:pPr>
            <a:fld id="{36B18FCF-9F33-1D46-8339-7CD31C1575F0}" type="slidenum">
              <a:rPr lang="en-US" altLang="nl-NL" smtClean="0"/>
              <a:pPr>
                <a:defRPr/>
              </a:pPr>
              <a:t>4</a:t>
            </a:fld>
            <a:endParaRPr lang="en-US" altLang="nl-NL"/>
          </a:p>
        </p:txBody>
      </p:sp>
      <p:sp>
        <p:nvSpPr>
          <p:cNvPr id="7" name="Rechthoek 6">
            <a:extLst>
              <a:ext uri="{FF2B5EF4-FFF2-40B4-BE49-F238E27FC236}">
                <a16:creationId xmlns:a16="http://schemas.microsoft.com/office/drawing/2014/main" id="{162616BC-E389-C33B-2411-FBD852F054FE}"/>
              </a:ext>
            </a:extLst>
          </p:cNvPr>
          <p:cNvSpPr/>
          <p:nvPr/>
        </p:nvSpPr>
        <p:spPr>
          <a:xfrm>
            <a:off x="9742512" y="0"/>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Stap 1: zuinig met energie gebruik</a:t>
            </a:r>
          </a:p>
        </p:txBody>
      </p:sp>
    </p:spTree>
    <p:extLst>
      <p:ext uri="{BB962C8B-B14F-4D97-AF65-F5344CB8AC3E}">
        <p14:creationId xmlns:p14="http://schemas.microsoft.com/office/powerpoint/2010/main" val="362755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C091CD9B-90A0-1D47-BEDD-DF97A8E2C6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65" r="25788" b="2306"/>
          <a:stretch/>
        </p:blipFill>
        <p:spPr>
          <a:xfrm>
            <a:off x="1271465" y="0"/>
            <a:ext cx="7560840" cy="6858000"/>
          </a:xfrm>
        </p:spPr>
      </p:pic>
      <p:sp>
        <p:nvSpPr>
          <p:cNvPr id="4" name="Tijdelijke aanduiding voor datum 3">
            <a:extLst>
              <a:ext uri="{FF2B5EF4-FFF2-40B4-BE49-F238E27FC236}">
                <a16:creationId xmlns:a16="http://schemas.microsoft.com/office/drawing/2014/main" id="{12A897C4-2958-C325-1653-D5A7A3AAB961}"/>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6" name="Tijdelijke aanduiding voor dianummer 5">
            <a:extLst>
              <a:ext uri="{FF2B5EF4-FFF2-40B4-BE49-F238E27FC236}">
                <a16:creationId xmlns:a16="http://schemas.microsoft.com/office/drawing/2014/main" id="{9C21576A-5B6C-69C8-8308-634529D6C740}"/>
              </a:ext>
            </a:extLst>
          </p:cNvPr>
          <p:cNvSpPr>
            <a:spLocks noGrp="1"/>
          </p:cNvSpPr>
          <p:nvPr>
            <p:ph type="sldNum" sz="quarter" idx="12"/>
          </p:nvPr>
        </p:nvSpPr>
        <p:spPr/>
        <p:txBody>
          <a:bodyPr/>
          <a:lstStyle/>
          <a:p>
            <a:pPr>
              <a:defRPr/>
            </a:pPr>
            <a:fld id="{36B18FCF-9F33-1D46-8339-7CD31C1575F0}" type="slidenum">
              <a:rPr lang="en-US" altLang="nl-NL" smtClean="0"/>
              <a:pPr>
                <a:defRPr/>
              </a:pPr>
              <a:t>5</a:t>
            </a:fld>
            <a:endParaRPr lang="en-US" altLang="nl-NL"/>
          </a:p>
        </p:txBody>
      </p:sp>
      <p:pic>
        <p:nvPicPr>
          <p:cNvPr id="10" name="Tijdelijke aanduiding voor inhoud 7">
            <a:extLst>
              <a:ext uri="{FF2B5EF4-FFF2-40B4-BE49-F238E27FC236}">
                <a16:creationId xmlns:a16="http://schemas.microsoft.com/office/drawing/2014/main" id="{8AC2FF10-6CC9-4302-EC5A-A42F3BB50907}"/>
              </a:ext>
            </a:extLst>
          </p:cNvPr>
          <p:cNvPicPr>
            <a:picLocks noChangeAspect="1"/>
          </p:cNvPicPr>
          <p:nvPr/>
        </p:nvPicPr>
        <p:blipFill rotWithShape="1">
          <a:blip r:embed="rId2">
            <a:extLst>
              <a:ext uri="{28A0092B-C50C-407E-A947-70E740481C1C}">
                <a14:useLocalDpi xmlns:a14="http://schemas.microsoft.com/office/drawing/2010/main" val="0"/>
              </a:ext>
            </a:extLst>
          </a:blip>
          <a:srcRect l="73075" t="7496" r="11735" b="57324"/>
          <a:stretch/>
        </p:blipFill>
        <p:spPr bwMode="auto">
          <a:xfrm>
            <a:off x="9032427" y="1628800"/>
            <a:ext cx="2321373" cy="378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hoek 10">
            <a:extLst>
              <a:ext uri="{FF2B5EF4-FFF2-40B4-BE49-F238E27FC236}">
                <a16:creationId xmlns:a16="http://schemas.microsoft.com/office/drawing/2014/main" id="{2365AE51-EB09-890E-E647-788F1C9F163A}"/>
              </a:ext>
            </a:extLst>
          </p:cNvPr>
          <p:cNvSpPr/>
          <p:nvPr/>
        </p:nvSpPr>
        <p:spPr>
          <a:xfrm>
            <a:off x="9738444" y="0"/>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Stap 2: isoleren van de woning</a:t>
            </a:r>
          </a:p>
        </p:txBody>
      </p:sp>
    </p:spTree>
    <p:extLst>
      <p:ext uri="{BB962C8B-B14F-4D97-AF65-F5344CB8AC3E}">
        <p14:creationId xmlns:p14="http://schemas.microsoft.com/office/powerpoint/2010/main" val="426261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35A7A8FC-8B32-E289-8C82-8BD208BCE8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68" r="27964" b="2851"/>
          <a:stretch/>
        </p:blipFill>
        <p:spPr>
          <a:xfrm>
            <a:off x="1271465" y="109226"/>
            <a:ext cx="7339136" cy="6704150"/>
          </a:xfrm>
        </p:spPr>
      </p:pic>
      <p:sp>
        <p:nvSpPr>
          <p:cNvPr id="4" name="Tijdelijke aanduiding voor datum 3">
            <a:extLst>
              <a:ext uri="{FF2B5EF4-FFF2-40B4-BE49-F238E27FC236}">
                <a16:creationId xmlns:a16="http://schemas.microsoft.com/office/drawing/2014/main" id="{1E863453-C7D4-679C-B3F4-96E48B203BBE}"/>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6" name="Tijdelijke aanduiding voor dianummer 5">
            <a:extLst>
              <a:ext uri="{FF2B5EF4-FFF2-40B4-BE49-F238E27FC236}">
                <a16:creationId xmlns:a16="http://schemas.microsoft.com/office/drawing/2014/main" id="{CB9995E7-D413-2649-397F-BC88257BF917}"/>
              </a:ext>
            </a:extLst>
          </p:cNvPr>
          <p:cNvSpPr>
            <a:spLocks noGrp="1"/>
          </p:cNvSpPr>
          <p:nvPr>
            <p:ph type="sldNum" sz="quarter" idx="12"/>
          </p:nvPr>
        </p:nvSpPr>
        <p:spPr/>
        <p:txBody>
          <a:bodyPr/>
          <a:lstStyle/>
          <a:p>
            <a:pPr>
              <a:defRPr/>
            </a:pPr>
            <a:fld id="{36B18FCF-9F33-1D46-8339-7CD31C1575F0}" type="slidenum">
              <a:rPr lang="en-US" altLang="nl-NL" smtClean="0"/>
              <a:pPr>
                <a:defRPr/>
              </a:pPr>
              <a:t>6</a:t>
            </a:fld>
            <a:endParaRPr lang="en-US" altLang="nl-NL"/>
          </a:p>
        </p:txBody>
      </p:sp>
      <p:pic>
        <p:nvPicPr>
          <p:cNvPr id="9" name="Tijdelijke aanduiding voor inhoud 7">
            <a:extLst>
              <a:ext uri="{FF2B5EF4-FFF2-40B4-BE49-F238E27FC236}">
                <a16:creationId xmlns:a16="http://schemas.microsoft.com/office/drawing/2014/main" id="{7AD2FF59-B100-36E4-C159-7C920646DBEF}"/>
              </a:ext>
            </a:extLst>
          </p:cNvPr>
          <p:cNvPicPr>
            <a:picLocks noChangeAspect="1"/>
          </p:cNvPicPr>
          <p:nvPr/>
        </p:nvPicPr>
        <p:blipFill rotWithShape="1">
          <a:blip r:embed="rId2">
            <a:extLst>
              <a:ext uri="{28A0092B-C50C-407E-A947-70E740481C1C}">
                <a14:useLocalDpi xmlns:a14="http://schemas.microsoft.com/office/drawing/2010/main" val="0"/>
              </a:ext>
            </a:extLst>
          </a:blip>
          <a:srcRect l="74837" t="7021" b="70866"/>
          <a:stretch/>
        </p:blipFill>
        <p:spPr bwMode="auto">
          <a:xfrm>
            <a:off x="7896200" y="2636912"/>
            <a:ext cx="3845471" cy="237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9">
            <a:extLst>
              <a:ext uri="{FF2B5EF4-FFF2-40B4-BE49-F238E27FC236}">
                <a16:creationId xmlns:a16="http://schemas.microsoft.com/office/drawing/2014/main" id="{3171661D-B155-94FA-EE07-CA418BA04D09}"/>
              </a:ext>
            </a:extLst>
          </p:cNvPr>
          <p:cNvSpPr/>
          <p:nvPr/>
        </p:nvSpPr>
        <p:spPr>
          <a:xfrm>
            <a:off x="9738444" y="0"/>
            <a:ext cx="2449488" cy="1296144"/>
          </a:xfrm>
          <a:prstGeom prst="rect">
            <a:avLst/>
          </a:prstGeom>
          <a:solidFill>
            <a:srgbClr val="1C3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t>Stap 2: isoleren van de woning</a:t>
            </a:r>
          </a:p>
        </p:txBody>
      </p:sp>
    </p:spTree>
    <p:extLst>
      <p:ext uri="{BB962C8B-B14F-4D97-AF65-F5344CB8AC3E}">
        <p14:creationId xmlns:p14="http://schemas.microsoft.com/office/powerpoint/2010/main" val="140356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3AC4E-B664-54E9-E921-14FCF1D4B04C}"/>
              </a:ext>
            </a:extLst>
          </p:cNvPr>
          <p:cNvSpPr>
            <a:spLocks noGrp="1"/>
          </p:cNvSpPr>
          <p:nvPr>
            <p:ph type="title"/>
          </p:nvPr>
        </p:nvSpPr>
        <p:spPr/>
        <p:txBody>
          <a:bodyPr/>
          <a:lstStyle/>
          <a:p>
            <a:r>
              <a:rPr lang="nl-NL" dirty="0"/>
              <a:t>Isoleren en energie besparen</a:t>
            </a:r>
          </a:p>
        </p:txBody>
      </p:sp>
      <p:sp>
        <p:nvSpPr>
          <p:cNvPr id="3" name="Tijdelijke aanduiding voor inhoud 2">
            <a:extLst>
              <a:ext uri="{FF2B5EF4-FFF2-40B4-BE49-F238E27FC236}">
                <a16:creationId xmlns:a16="http://schemas.microsoft.com/office/drawing/2014/main" id="{C7306E38-BD63-A70D-1F98-F06CE1405607}"/>
              </a:ext>
            </a:extLst>
          </p:cNvPr>
          <p:cNvSpPr>
            <a:spLocks noGrp="1"/>
          </p:cNvSpPr>
          <p:nvPr>
            <p:ph idx="1"/>
          </p:nvPr>
        </p:nvSpPr>
        <p:spPr>
          <a:xfrm>
            <a:off x="838200" y="1412776"/>
            <a:ext cx="6769968" cy="5308699"/>
          </a:xfrm>
        </p:spPr>
        <p:txBody>
          <a:bodyPr>
            <a:normAutofit/>
          </a:bodyPr>
          <a:lstStyle/>
          <a:p>
            <a:pPr marL="342900" indent="-342900">
              <a:buFont typeface="Arial" panose="020B0604020202020204" pitchFamily="34" charset="0"/>
              <a:buChar char="•"/>
            </a:pPr>
            <a:r>
              <a:rPr lang="nl-NL" dirty="0"/>
              <a:t>Plaatsing voorzetramen:</a:t>
            </a:r>
          </a:p>
          <a:p>
            <a:pPr marL="1028700" lvl="1" indent="-342900"/>
            <a:r>
              <a:rPr lang="nl-NL" dirty="0"/>
              <a:t>Kost €100,- tot €140,- per m2. </a:t>
            </a:r>
          </a:p>
          <a:p>
            <a:pPr marL="1028700" lvl="1" indent="-342900"/>
            <a:r>
              <a:rPr lang="nl-NL" dirty="0"/>
              <a:t>Besparing ca. €15,-  per m2 raam per jaar. </a:t>
            </a:r>
          </a:p>
          <a:p>
            <a:pPr marL="1028700" lvl="1" indent="-342900"/>
            <a:r>
              <a:rPr lang="nl-NL" dirty="0"/>
              <a:t>Geen subsidie voor beschikbaar.</a:t>
            </a:r>
          </a:p>
          <a:p>
            <a:pPr marL="342900" indent="-342900">
              <a:buFont typeface="Arial" panose="020B0604020202020204" pitchFamily="34" charset="0"/>
              <a:buChar char="•"/>
            </a:pPr>
            <a:r>
              <a:rPr lang="nl-NL" dirty="0"/>
              <a:t>Plaatsing HR++ glas:</a:t>
            </a:r>
          </a:p>
          <a:p>
            <a:pPr marL="1028700" lvl="1" indent="-342900"/>
            <a:r>
              <a:rPr lang="nl-NL" dirty="0"/>
              <a:t>Kost ca. €140,- per m2</a:t>
            </a:r>
          </a:p>
          <a:p>
            <a:pPr marL="1028700" lvl="1" indent="-342900"/>
            <a:r>
              <a:rPr lang="nl-NL" dirty="0"/>
              <a:t>Besparing ca. €22,-  per m2 raam per jaar</a:t>
            </a:r>
          </a:p>
          <a:p>
            <a:pPr marL="1028700" lvl="1" indent="-342900"/>
            <a:r>
              <a:rPr lang="nl-NL" dirty="0"/>
              <a:t>30% ISDE subsidie beschikbaar</a:t>
            </a:r>
          </a:p>
          <a:p>
            <a:pPr marL="1485900" lvl="2" indent="-342900"/>
            <a:r>
              <a:rPr lang="nl-NL" dirty="0"/>
              <a:t> LET OP: vanaf 2 isolatiemaatregelen</a:t>
            </a:r>
          </a:p>
          <a:p>
            <a:pPr marL="342900" indent="-342900">
              <a:buFont typeface="Arial" panose="020B0604020202020204" pitchFamily="34" charset="0"/>
              <a:buChar char="•"/>
            </a:pPr>
            <a:r>
              <a:rPr lang="nl-NL" dirty="0"/>
              <a:t>Dak- en vloerisolatie: ook ISDE subsidie beschikbaar</a:t>
            </a:r>
          </a:p>
          <a:p>
            <a:endParaRPr lang="nl-NL" dirty="0"/>
          </a:p>
          <a:p>
            <a:pPr marL="1028700" lvl="1" indent="-342900"/>
            <a:endParaRPr lang="nl-NL" dirty="0"/>
          </a:p>
          <a:p>
            <a:pPr marL="1028700" lvl="1" indent="-342900"/>
            <a:endParaRPr lang="nl-NL" dirty="0"/>
          </a:p>
          <a:p>
            <a:endParaRPr lang="nl-NL" dirty="0"/>
          </a:p>
        </p:txBody>
      </p:sp>
      <p:sp>
        <p:nvSpPr>
          <p:cNvPr id="4" name="Tijdelijke aanduiding voor datum 3">
            <a:extLst>
              <a:ext uri="{FF2B5EF4-FFF2-40B4-BE49-F238E27FC236}">
                <a16:creationId xmlns:a16="http://schemas.microsoft.com/office/drawing/2014/main" id="{A5570ADF-D124-6307-6022-A515356F7D25}"/>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6" name="Tijdelijke aanduiding voor dianummer 5">
            <a:extLst>
              <a:ext uri="{FF2B5EF4-FFF2-40B4-BE49-F238E27FC236}">
                <a16:creationId xmlns:a16="http://schemas.microsoft.com/office/drawing/2014/main" id="{9CB925B1-EC52-D40B-37A8-66946DFEF0B0}"/>
              </a:ext>
            </a:extLst>
          </p:cNvPr>
          <p:cNvSpPr>
            <a:spLocks noGrp="1"/>
          </p:cNvSpPr>
          <p:nvPr>
            <p:ph type="sldNum" sz="quarter" idx="12"/>
          </p:nvPr>
        </p:nvSpPr>
        <p:spPr/>
        <p:txBody>
          <a:bodyPr/>
          <a:lstStyle/>
          <a:p>
            <a:pPr>
              <a:defRPr/>
            </a:pPr>
            <a:fld id="{36B18FCF-9F33-1D46-8339-7CD31C1575F0}" type="slidenum">
              <a:rPr lang="en-US" altLang="nl-NL" smtClean="0"/>
              <a:pPr>
                <a:defRPr/>
              </a:pPr>
              <a:t>7</a:t>
            </a:fld>
            <a:endParaRPr lang="en-US" altLang="nl-NL"/>
          </a:p>
        </p:txBody>
      </p:sp>
      <p:sp>
        <p:nvSpPr>
          <p:cNvPr id="7" name="Rechthoek 6">
            <a:extLst>
              <a:ext uri="{FF2B5EF4-FFF2-40B4-BE49-F238E27FC236}">
                <a16:creationId xmlns:a16="http://schemas.microsoft.com/office/drawing/2014/main" id="{0E191729-49F8-6EDC-AA96-8EA1DD4900A0}"/>
              </a:ext>
            </a:extLst>
          </p:cNvPr>
          <p:cNvSpPr/>
          <p:nvPr/>
        </p:nvSpPr>
        <p:spPr>
          <a:xfrm>
            <a:off x="8610600" y="260648"/>
            <a:ext cx="2886000" cy="648072"/>
          </a:xfrm>
          <a:prstGeom prst="rect">
            <a:avLst/>
          </a:prstGeom>
          <a:solidFill>
            <a:srgbClr val="CBD5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dirty="0">
                <a:solidFill>
                  <a:srgbClr val="1C3F93"/>
                </a:solidFill>
              </a:rPr>
              <a:t>Voor alle woningen interessant</a:t>
            </a:r>
          </a:p>
        </p:txBody>
      </p:sp>
      <p:pic>
        <p:nvPicPr>
          <p:cNvPr id="10" name="Afbeelding 9">
            <a:extLst>
              <a:ext uri="{FF2B5EF4-FFF2-40B4-BE49-F238E27FC236}">
                <a16:creationId xmlns:a16="http://schemas.microsoft.com/office/drawing/2014/main" id="{3A8C3EC6-7E38-E1EF-3DCC-F3CD640FC69B}"/>
              </a:ext>
            </a:extLst>
          </p:cNvPr>
          <p:cNvPicPr>
            <a:picLocks noChangeAspect="1"/>
          </p:cNvPicPr>
          <p:nvPr/>
        </p:nvPicPr>
        <p:blipFill>
          <a:blip r:embed="rId2"/>
          <a:stretch>
            <a:fillRect/>
          </a:stretch>
        </p:blipFill>
        <p:spPr>
          <a:xfrm>
            <a:off x="7176120" y="2564904"/>
            <a:ext cx="4467225" cy="2747963"/>
          </a:xfrm>
          <a:prstGeom prst="rect">
            <a:avLst/>
          </a:prstGeom>
        </p:spPr>
      </p:pic>
      <p:sp>
        <p:nvSpPr>
          <p:cNvPr id="11" name="Tekstvak 10">
            <a:extLst>
              <a:ext uri="{FF2B5EF4-FFF2-40B4-BE49-F238E27FC236}">
                <a16:creationId xmlns:a16="http://schemas.microsoft.com/office/drawing/2014/main" id="{173E7BEF-C4CF-9EB8-CE87-147E7D267215}"/>
              </a:ext>
            </a:extLst>
          </p:cNvPr>
          <p:cNvSpPr txBox="1"/>
          <p:nvPr/>
        </p:nvSpPr>
        <p:spPr>
          <a:xfrm>
            <a:off x="7968208" y="5949280"/>
            <a:ext cx="3139321" cy="369332"/>
          </a:xfrm>
          <a:prstGeom prst="rect">
            <a:avLst/>
          </a:prstGeom>
          <a:noFill/>
        </p:spPr>
        <p:txBody>
          <a:bodyPr wrap="none" rtlCol="0">
            <a:spAutoFit/>
          </a:bodyPr>
          <a:lstStyle/>
          <a:p>
            <a:r>
              <a:rPr lang="nl-NL" sz="1800" dirty="0">
                <a:solidFill>
                  <a:schemeClr val="accent2">
                    <a:lumMod val="75000"/>
                  </a:schemeClr>
                </a:solidFill>
              </a:rPr>
              <a:t>Let op: ventilatie is belangrijk</a:t>
            </a:r>
          </a:p>
        </p:txBody>
      </p:sp>
    </p:spTree>
    <p:extLst>
      <p:ext uri="{BB962C8B-B14F-4D97-AF65-F5344CB8AC3E}">
        <p14:creationId xmlns:p14="http://schemas.microsoft.com/office/powerpoint/2010/main" val="15960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3AC4E-B664-54E9-E921-14FCF1D4B04C}"/>
              </a:ext>
            </a:extLst>
          </p:cNvPr>
          <p:cNvSpPr>
            <a:spLocks noGrp="1"/>
          </p:cNvSpPr>
          <p:nvPr>
            <p:ph type="title"/>
          </p:nvPr>
        </p:nvSpPr>
        <p:spPr/>
        <p:txBody>
          <a:bodyPr/>
          <a:lstStyle/>
          <a:p>
            <a:r>
              <a:rPr lang="nl-NL" dirty="0"/>
              <a:t>Isoleren en energie besparen</a:t>
            </a:r>
          </a:p>
        </p:txBody>
      </p:sp>
      <p:sp>
        <p:nvSpPr>
          <p:cNvPr id="3" name="Tijdelijke aanduiding voor inhoud 2">
            <a:extLst>
              <a:ext uri="{FF2B5EF4-FFF2-40B4-BE49-F238E27FC236}">
                <a16:creationId xmlns:a16="http://schemas.microsoft.com/office/drawing/2014/main" id="{C7306E38-BD63-A70D-1F98-F06CE1405607}"/>
              </a:ext>
            </a:extLst>
          </p:cNvPr>
          <p:cNvSpPr>
            <a:spLocks noGrp="1"/>
          </p:cNvSpPr>
          <p:nvPr>
            <p:ph idx="1"/>
          </p:nvPr>
        </p:nvSpPr>
        <p:spPr>
          <a:xfrm>
            <a:off x="866181" y="1447536"/>
            <a:ext cx="4393704" cy="667271"/>
          </a:xfrm>
        </p:spPr>
        <p:txBody>
          <a:bodyPr/>
          <a:lstStyle/>
          <a:p>
            <a:pPr marL="342900" indent="-342900">
              <a:buFont typeface="Arial" panose="020B0604020202020204" pitchFamily="34" charset="0"/>
              <a:buChar char="•"/>
            </a:pPr>
            <a:r>
              <a:rPr lang="nl-NL" dirty="0"/>
              <a:t>Spouwmuur isolatie</a:t>
            </a:r>
          </a:p>
          <a:p>
            <a:endParaRPr lang="nl-NL" dirty="0"/>
          </a:p>
        </p:txBody>
      </p:sp>
      <p:sp>
        <p:nvSpPr>
          <p:cNvPr id="4" name="Tijdelijke aanduiding voor datum 3">
            <a:extLst>
              <a:ext uri="{FF2B5EF4-FFF2-40B4-BE49-F238E27FC236}">
                <a16:creationId xmlns:a16="http://schemas.microsoft.com/office/drawing/2014/main" id="{A5570ADF-D124-6307-6022-A515356F7D25}"/>
              </a:ext>
            </a:extLst>
          </p:cNvPr>
          <p:cNvSpPr>
            <a:spLocks noGrp="1"/>
          </p:cNvSpPr>
          <p:nvPr>
            <p:ph type="dt" sz="half" idx="10"/>
          </p:nvPr>
        </p:nvSpPr>
        <p:spPr/>
        <p:txBody>
          <a:bodyPr/>
          <a:lstStyle/>
          <a:p>
            <a:pPr>
              <a:defRPr/>
            </a:pPr>
            <a:fld id="{83F97B49-5609-4A44-A48F-E128D81EEAF7}" type="datetime1">
              <a:rPr lang="nl-NL" smtClean="0"/>
              <a:pPr>
                <a:defRPr/>
              </a:pPr>
              <a:t>17-5-2022</a:t>
            </a:fld>
            <a:endParaRPr lang="en-US"/>
          </a:p>
        </p:txBody>
      </p:sp>
      <p:sp>
        <p:nvSpPr>
          <p:cNvPr id="6" name="Tijdelijke aanduiding voor dianummer 5">
            <a:extLst>
              <a:ext uri="{FF2B5EF4-FFF2-40B4-BE49-F238E27FC236}">
                <a16:creationId xmlns:a16="http://schemas.microsoft.com/office/drawing/2014/main" id="{9CB925B1-EC52-D40B-37A8-66946DFEF0B0}"/>
              </a:ext>
            </a:extLst>
          </p:cNvPr>
          <p:cNvSpPr>
            <a:spLocks noGrp="1"/>
          </p:cNvSpPr>
          <p:nvPr>
            <p:ph type="sldNum" sz="quarter" idx="12"/>
          </p:nvPr>
        </p:nvSpPr>
        <p:spPr/>
        <p:txBody>
          <a:bodyPr/>
          <a:lstStyle/>
          <a:p>
            <a:pPr>
              <a:defRPr/>
            </a:pPr>
            <a:fld id="{36B18FCF-9F33-1D46-8339-7CD31C1575F0}" type="slidenum">
              <a:rPr lang="en-US" altLang="nl-NL" smtClean="0"/>
              <a:pPr>
                <a:defRPr/>
              </a:pPr>
              <a:t>8</a:t>
            </a:fld>
            <a:endParaRPr lang="en-US" altLang="nl-NL"/>
          </a:p>
        </p:txBody>
      </p:sp>
      <p:pic>
        <p:nvPicPr>
          <p:cNvPr id="10" name="Afbeelding 9">
            <a:extLst>
              <a:ext uri="{FF2B5EF4-FFF2-40B4-BE49-F238E27FC236}">
                <a16:creationId xmlns:a16="http://schemas.microsoft.com/office/drawing/2014/main" id="{83587B81-826E-477B-DAD0-73711886CEA0}"/>
              </a:ext>
            </a:extLst>
          </p:cNvPr>
          <p:cNvPicPr>
            <a:picLocks noChangeAspect="1"/>
          </p:cNvPicPr>
          <p:nvPr/>
        </p:nvPicPr>
        <p:blipFill>
          <a:blip r:embed="rId2"/>
          <a:stretch>
            <a:fillRect/>
          </a:stretch>
        </p:blipFill>
        <p:spPr>
          <a:xfrm>
            <a:off x="7176120" y="39029"/>
            <a:ext cx="4772025" cy="700088"/>
          </a:xfrm>
          <a:prstGeom prst="rect">
            <a:avLst/>
          </a:prstGeom>
        </p:spPr>
      </p:pic>
      <p:pic>
        <p:nvPicPr>
          <p:cNvPr id="12" name="Afbeelding 11">
            <a:extLst>
              <a:ext uri="{FF2B5EF4-FFF2-40B4-BE49-F238E27FC236}">
                <a16:creationId xmlns:a16="http://schemas.microsoft.com/office/drawing/2014/main" id="{26BF0E21-5791-1FAD-3F43-D69AADA39F63}"/>
              </a:ext>
            </a:extLst>
          </p:cNvPr>
          <p:cNvPicPr>
            <a:picLocks noChangeAspect="1"/>
          </p:cNvPicPr>
          <p:nvPr/>
        </p:nvPicPr>
        <p:blipFill>
          <a:blip r:embed="rId3"/>
          <a:stretch>
            <a:fillRect/>
          </a:stretch>
        </p:blipFill>
        <p:spPr>
          <a:xfrm>
            <a:off x="829031" y="3363976"/>
            <a:ext cx="4580763" cy="2992374"/>
          </a:xfrm>
          <a:prstGeom prst="rect">
            <a:avLst/>
          </a:prstGeom>
        </p:spPr>
      </p:pic>
      <p:sp>
        <p:nvSpPr>
          <p:cNvPr id="15" name="Tekstvak 14">
            <a:extLst>
              <a:ext uri="{FF2B5EF4-FFF2-40B4-BE49-F238E27FC236}">
                <a16:creationId xmlns:a16="http://schemas.microsoft.com/office/drawing/2014/main" id="{38E17E5B-5254-8072-B487-B348F3C3CAF4}"/>
              </a:ext>
            </a:extLst>
          </p:cNvPr>
          <p:cNvSpPr txBox="1"/>
          <p:nvPr/>
        </p:nvSpPr>
        <p:spPr>
          <a:xfrm>
            <a:off x="829031" y="1852817"/>
            <a:ext cx="8861588" cy="1992340"/>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defRPr/>
            </a:pPr>
            <a:r>
              <a:rPr kumimoji="0" lang="nl-NL" sz="2400" b="0" i="0" u="none" strike="noStrike" kern="1200" cap="none" spc="0" normalizeH="0" baseline="0" noProof="0" dirty="0">
                <a:ln>
                  <a:noFill/>
                </a:ln>
                <a:solidFill>
                  <a:srgbClr val="1C3F93"/>
                </a:solidFill>
                <a:effectLst/>
                <a:uLnTx/>
                <a:uFillTx/>
                <a:latin typeface="Arial" panose="020B0604020202020204" pitchFamily="34" charset="0"/>
                <a:ea typeface="+mn-ea"/>
                <a:cs typeface="Arial" panose="020B0604020202020204" pitchFamily="34" charset="0"/>
              </a:rPr>
              <a:t>Overweeg de aanschaf van een hybride warmtepomp</a:t>
            </a:r>
          </a:p>
          <a:p>
            <a:pPr marL="800100" lvl="1" indent="-342900">
              <a:lnSpc>
                <a:spcPct val="90000"/>
              </a:lnSpc>
              <a:spcBef>
                <a:spcPts val="1000"/>
              </a:spcBef>
              <a:buFont typeface="Arial" panose="020B0604020202020204" pitchFamily="34" charset="0"/>
              <a:buChar char="•"/>
              <a:defRPr/>
            </a:pPr>
            <a:r>
              <a:rPr lang="nl-NL" sz="2400" dirty="0">
                <a:solidFill>
                  <a:srgbClr val="1C3F93"/>
                </a:solidFill>
                <a:latin typeface="Arial" panose="020B0604020202020204" pitchFamily="34" charset="0"/>
                <a:cs typeface="Arial" panose="020B0604020202020204" pitchFamily="34" charset="0"/>
              </a:rPr>
              <a:t>kost €5000,- tot € 7000,- </a:t>
            </a:r>
          </a:p>
          <a:p>
            <a:pPr marL="800100" lvl="1" indent="-342900">
              <a:lnSpc>
                <a:spcPct val="90000"/>
              </a:lnSpc>
              <a:spcBef>
                <a:spcPts val="1000"/>
              </a:spcBef>
              <a:buFont typeface="Arial" panose="020B0604020202020204" pitchFamily="34" charset="0"/>
              <a:buChar char="•"/>
              <a:defRPr/>
            </a:pPr>
            <a:r>
              <a:rPr lang="nl-NL" sz="2400" dirty="0">
                <a:solidFill>
                  <a:srgbClr val="1C3F93"/>
                </a:solidFill>
                <a:latin typeface="Arial" panose="020B0604020202020204" pitchFamily="34" charset="0"/>
                <a:cs typeface="Arial" panose="020B0604020202020204" pitchFamily="34" charset="0"/>
              </a:rPr>
              <a:t>ongeveer 50% ISDE subsidie</a:t>
            </a:r>
            <a:endParaRPr kumimoji="0" lang="nl-NL" sz="2400" b="0" i="0" u="none" strike="noStrike" kern="1200" cap="none" spc="0" normalizeH="0" baseline="0" noProof="0" dirty="0">
              <a:ln>
                <a:noFill/>
              </a:ln>
              <a:solidFill>
                <a:srgbClr val="1C3F93"/>
              </a:solidFill>
              <a:effectLst/>
              <a:uLnTx/>
              <a:uFillTx/>
              <a:latin typeface="Arial" panose="020B0604020202020204" pitchFamily="34" charset="0"/>
              <a:ea typeface="+mn-ea"/>
              <a:cs typeface="Arial" panose="020B0604020202020204" pitchFamily="34" charset="0"/>
            </a:endParaRPr>
          </a:p>
          <a:p>
            <a:endParaRPr lang="nl-NL" dirty="0"/>
          </a:p>
        </p:txBody>
      </p:sp>
      <p:pic>
        <p:nvPicPr>
          <p:cNvPr id="17" name="Afbeelding 16">
            <a:extLst>
              <a:ext uri="{FF2B5EF4-FFF2-40B4-BE49-F238E27FC236}">
                <a16:creationId xmlns:a16="http://schemas.microsoft.com/office/drawing/2014/main" id="{6C700161-D12F-C2F6-C641-F16EE6A8121E}"/>
              </a:ext>
            </a:extLst>
          </p:cNvPr>
          <p:cNvPicPr>
            <a:picLocks noChangeAspect="1"/>
          </p:cNvPicPr>
          <p:nvPr/>
        </p:nvPicPr>
        <p:blipFill>
          <a:blip r:embed="rId4"/>
          <a:stretch>
            <a:fillRect/>
          </a:stretch>
        </p:blipFill>
        <p:spPr>
          <a:xfrm>
            <a:off x="5670280" y="3326304"/>
            <a:ext cx="5880640" cy="3067717"/>
          </a:xfrm>
          <a:prstGeom prst="rect">
            <a:avLst/>
          </a:prstGeom>
        </p:spPr>
      </p:pic>
    </p:spTree>
    <p:extLst>
      <p:ext uri="{BB962C8B-B14F-4D97-AF65-F5344CB8AC3E}">
        <p14:creationId xmlns:p14="http://schemas.microsoft.com/office/powerpoint/2010/main" val="116276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3AC4E-B664-54E9-E921-14FCF1D4B04C}"/>
              </a:ext>
            </a:extLst>
          </p:cNvPr>
          <p:cNvSpPr>
            <a:spLocks noGrp="1"/>
          </p:cNvSpPr>
          <p:nvPr>
            <p:ph type="title"/>
          </p:nvPr>
        </p:nvSpPr>
        <p:spPr/>
        <p:txBody>
          <a:bodyPr/>
          <a:lstStyle/>
          <a:p>
            <a:r>
              <a:rPr lang="nl-NL" dirty="0"/>
              <a:t>Isoleren en energie besparen</a:t>
            </a:r>
          </a:p>
        </p:txBody>
      </p:sp>
      <p:sp>
        <p:nvSpPr>
          <p:cNvPr id="3" name="Tijdelijke aanduiding voor inhoud 2">
            <a:extLst>
              <a:ext uri="{FF2B5EF4-FFF2-40B4-BE49-F238E27FC236}">
                <a16:creationId xmlns:a16="http://schemas.microsoft.com/office/drawing/2014/main" id="{C7306E38-BD63-A70D-1F98-F06CE1405607}"/>
              </a:ext>
            </a:extLst>
          </p:cNvPr>
          <p:cNvSpPr>
            <a:spLocks noGrp="1"/>
          </p:cNvSpPr>
          <p:nvPr>
            <p:ph idx="1"/>
          </p:nvPr>
        </p:nvSpPr>
        <p:spPr>
          <a:xfrm>
            <a:off x="838200" y="1469852"/>
            <a:ext cx="10515600" cy="422106"/>
          </a:xfrm>
        </p:spPr>
        <p:txBody>
          <a:bodyPr/>
          <a:lstStyle/>
          <a:p>
            <a:r>
              <a:rPr lang="nl-NL" dirty="0"/>
              <a:t>Overweeg de aanschaf van een warmtepomp</a:t>
            </a:r>
          </a:p>
          <a:p>
            <a:endParaRPr lang="nl-NL" dirty="0"/>
          </a:p>
        </p:txBody>
      </p:sp>
      <p:sp>
        <p:nvSpPr>
          <p:cNvPr id="4" name="Tijdelijke aanduiding voor datum 3">
            <a:extLst>
              <a:ext uri="{FF2B5EF4-FFF2-40B4-BE49-F238E27FC236}">
                <a16:creationId xmlns:a16="http://schemas.microsoft.com/office/drawing/2014/main" id="{A5570ADF-D124-6307-6022-A515356F7D25}"/>
              </a:ext>
            </a:extLst>
          </p:cNvPr>
          <p:cNvSpPr>
            <a:spLocks noGrp="1"/>
          </p:cNvSpPr>
          <p:nvPr>
            <p:ph type="dt" sz="half" idx="10"/>
          </p:nvPr>
        </p:nvSpPr>
        <p:spPr/>
        <p:txBody>
          <a:bodyPr/>
          <a:lstStyle/>
          <a:p>
            <a:pPr>
              <a:defRPr/>
            </a:pPr>
            <a:fld id="{83F97B49-5609-4A44-A48F-E128D81EEAF7}" type="datetime1">
              <a:rPr lang="nl-NL" smtClean="0"/>
              <a:pPr>
                <a:defRPr/>
              </a:pPr>
              <a:t>18-5-2022</a:t>
            </a:fld>
            <a:endParaRPr lang="en-US"/>
          </a:p>
        </p:txBody>
      </p:sp>
      <p:sp>
        <p:nvSpPr>
          <p:cNvPr id="6" name="Tijdelijke aanduiding voor dianummer 5">
            <a:extLst>
              <a:ext uri="{FF2B5EF4-FFF2-40B4-BE49-F238E27FC236}">
                <a16:creationId xmlns:a16="http://schemas.microsoft.com/office/drawing/2014/main" id="{9CB925B1-EC52-D40B-37A8-66946DFEF0B0}"/>
              </a:ext>
            </a:extLst>
          </p:cNvPr>
          <p:cNvSpPr>
            <a:spLocks noGrp="1"/>
          </p:cNvSpPr>
          <p:nvPr>
            <p:ph type="sldNum" sz="quarter" idx="12"/>
          </p:nvPr>
        </p:nvSpPr>
        <p:spPr/>
        <p:txBody>
          <a:bodyPr/>
          <a:lstStyle/>
          <a:p>
            <a:pPr>
              <a:defRPr/>
            </a:pPr>
            <a:fld id="{36B18FCF-9F33-1D46-8339-7CD31C1575F0}" type="slidenum">
              <a:rPr lang="en-US" altLang="nl-NL" smtClean="0"/>
              <a:pPr>
                <a:defRPr/>
              </a:pPr>
              <a:t>9</a:t>
            </a:fld>
            <a:endParaRPr lang="en-US" altLang="nl-NL"/>
          </a:p>
        </p:txBody>
      </p:sp>
      <p:pic>
        <p:nvPicPr>
          <p:cNvPr id="8" name="Afbeelding 7">
            <a:extLst>
              <a:ext uri="{FF2B5EF4-FFF2-40B4-BE49-F238E27FC236}">
                <a16:creationId xmlns:a16="http://schemas.microsoft.com/office/drawing/2014/main" id="{657D478D-470B-B5B7-C184-C7495BB8CA41}"/>
              </a:ext>
            </a:extLst>
          </p:cNvPr>
          <p:cNvPicPr>
            <a:picLocks noChangeAspect="1"/>
          </p:cNvPicPr>
          <p:nvPr/>
        </p:nvPicPr>
        <p:blipFill>
          <a:blip r:embed="rId2"/>
          <a:stretch>
            <a:fillRect/>
          </a:stretch>
        </p:blipFill>
        <p:spPr>
          <a:xfrm>
            <a:off x="7824192" y="212666"/>
            <a:ext cx="3886200" cy="571500"/>
          </a:xfrm>
          <a:prstGeom prst="rect">
            <a:avLst/>
          </a:prstGeom>
        </p:spPr>
      </p:pic>
      <p:pic>
        <p:nvPicPr>
          <p:cNvPr id="2053" name="Picture 5">
            <a:extLst>
              <a:ext uri="{FF2B5EF4-FFF2-40B4-BE49-F238E27FC236}">
                <a16:creationId xmlns:a16="http://schemas.microsoft.com/office/drawing/2014/main" id="{F5DF3730-B5E6-CAC7-814C-D4357392F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52" y="2479288"/>
            <a:ext cx="2428875" cy="3514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64DF701-2E4D-016F-666F-FEDF9E0F9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217" y="2333128"/>
            <a:ext cx="8639175" cy="3800476"/>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72B899BD-36FA-F578-226E-B614BDDFBE73}"/>
              </a:ext>
            </a:extLst>
          </p:cNvPr>
          <p:cNvSpPr/>
          <p:nvPr/>
        </p:nvSpPr>
        <p:spPr>
          <a:xfrm>
            <a:off x="6960096" y="2518916"/>
            <a:ext cx="1296144" cy="303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0FD5B855-45F7-0ECE-79A6-B9EAB508B722}"/>
              </a:ext>
            </a:extLst>
          </p:cNvPr>
          <p:cNvSpPr/>
          <p:nvPr/>
        </p:nvSpPr>
        <p:spPr>
          <a:xfrm>
            <a:off x="8472264" y="5566655"/>
            <a:ext cx="1152128" cy="562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A3FAE769-E438-D191-BDF5-D2AFD7758526}"/>
              </a:ext>
            </a:extLst>
          </p:cNvPr>
          <p:cNvSpPr/>
          <p:nvPr/>
        </p:nvSpPr>
        <p:spPr>
          <a:xfrm>
            <a:off x="3118544" y="5263492"/>
            <a:ext cx="3193480" cy="562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73577C12-F832-7516-A77B-3C6F88874163}"/>
              </a:ext>
            </a:extLst>
          </p:cNvPr>
          <p:cNvCxnSpPr>
            <a:cxnSpLocks/>
          </p:cNvCxnSpPr>
          <p:nvPr/>
        </p:nvCxnSpPr>
        <p:spPr>
          <a:xfrm flipV="1">
            <a:off x="5663952" y="5122900"/>
            <a:ext cx="360040" cy="17830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8ECB618F-99A5-E299-E534-CCA01729E0DD}"/>
              </a:ext>
            </a:extLst>
          </p:cNvPr>
          <p:cNvCxnSpPr>
            <a:cxnSpLocks/>
          </p:cNvCxnSpPr>
          <p:nvPr/>
        </p:nvCxnSpPr>
        <p:spPr>
          <a:xfrm flipV="1">
            <a:off x="5987988" y="4978884"/>
            <a:ext cx="324036" cy="125158"/>
          </a:xfrm>
          <a:prstGeom prst="line">
            <a:avLst/>
          </a:prstGeom>
          <a:ln w="57150">
            <a:solidFill>
              <a:srgbClr val="C0C3BC"/>
            </a:solidFill>
          </a:ln>
        </p:spPr>
        <p:style>
          <a:lnRef idx="1">
            <a:schemeClr val="accent1"/>
          </a:lnRef>
          <a:fillRef idx="0">
            <a:schemeClr val="accent1"/>
          </a:fillRef>
          <a:effectRef idx="0">
            <a:schemeClr val="accent1"/>
          </a:effectRef>
          <a:fontRef idx="minor">
            <a:schemeClr val="tx1"/>
          </a:fontRef>
        </p:style>
      </p:cxnSp>
      <p:sp>
        <p:nvSpPr>
          <p:cNvPr id="28" name="Rechthoek 27">
            <a:extLst>
              <a:ext uri="{FF2B5EF4-FFF2-40B4-BE49-F238E27FC236}">
                <a16:creationId xmlns:a16="http://schemas.microsoft.com/office/drawing/2014/main" id="{7E204412-52D9-0C10-756A-B02E5F9C6B49}"/>
              </a:ext>
            </a:extLst>
          </p:cNvPr>
          <p:cNvSpPr/>
          <p:nvPr/>
        </p:nvSpPr>
        <p:spPr>
          <a:xfrm>
            <a:off x="3215680" y="2492252"/>
            <a:ext cx="2448272" cy="432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6" name="Picture 8">
            <a:extLst>
              <a:ext uri="{FF2B5EF4-FFF2-40B4-BE49-F238E27FC236}">
                <a16:creationId xmlns:a16="http://schemas.microsoft.com/office/drawing/2014/main" id="{568F8FA1-E500-595C-1108-552901FB8F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6" t="60244"/>
          <a:stretch/>
        </p:blipFill>
        <p:spPr bwMode="auto">
          <a:xfrm>
            <a:off x="910977" y="4623965"/>
            <a:ext cx="1815689" cy="1397323"/>
          </a:xfrm>
          <a:prstGeom prst="rect">
            <a:avLst/>
          </a:prstGeom>
          <a:noFill/>
          <a:extLst>
            <a:ext uri="{909E8E84-426E-40DD-AFC4-6F175D3DCCD1}">
              <a14:hiddenFill xmlns:a14="http://schemas.microsoft.com/office/drawing/2010/main">
                <a:solidFill>
                  <a:srgbClr val="FFFFFF"/>
                </a:solidFill>
              </a14:hiddenFill>
            </a:ext>
          </a:extLst>
        </p:spPr>
      </p:pic>
      <p:sp>
        <p:nvSpPr>
          <p:cNvPr id="24" name="Vrije vorm: vorm 23">
            <a:extLst>
              <a:ext uri="{FF2B5EF4-FFF2-40B4-BE49-F238E27FC236}">
                <a16:creationId xmlns:a16="http://schemas.microsoft.com/office/drawing/2014/main" id="{967F71DA-774F-B804-A594-7A3E742E5227}"/>
              </a:ext>
            </a:extLst>
          </p:cNvPr>
          <p:cNvSpPr/>
          <p:nvPr/>
        </p:nvSpPr>
        <p:spPr>
          <a:xfrm>
            <a:off x="904672" y="4559030"/>
            <a:ext cx="90792" cy="145915"/>
          </a:xfrm>
          <a:custGeom>
            <a:avLst/>
            <a:gdLst>
              <a:gd name="connsiteX0" fmla="*/ 0 w 90792"/>
              <a:gd name="connsiteY0" fmla="*/ 145915 h 145915"/>
              <a:gd name="connsiteX1" fmla="*/ 0 w 90792"/>
              <a:gd name="connsiteY1" fmla="*/ 145915 h 145915"/>
              <a:gd name="connsiteX2" fmla="*/ 6485 w 90792"/>
              <a:gd name="connsiteY2" fmla="*/ 116732 h 145915"/>
              <a:gd name="connsiteX3" fmla="*/ 3243 w 90792"/>
              <a:gd name="connsiteY3" fmla="*/ 100519 h 145915"/>
              <a:gd name="connsiteX4" fmla="*/ 0 w 90792"/>
              <a:gd name="connsiteY4" fmla="*/ 77821 h 145915"/>
              <a:gd name="connsiteX5" fmla="*/ 3243 w 90792"/>
              <a:gd name="connsiteY5" fmla="*/ 68093 h 145915"/>
              <a:gd name="connsiteX6" fmla="*/ 51881 w 90792"/>
              <a:gd name="connsiteY6" fmla="*/ 74579 h 145915"/>
              <a:gd name="connsiteX7" fmla="*/ 87549 w 90792"/>
              <a:gd name="connsiteY7" fmla="*/ 58366 h 145915"/>
              <a:gd name="connsiteX8" fmla="*/ 90792 w 90792"/>
              <a:gd name="connsiteY8" fmla="*/ 42153 h 145915"/>
              <a:gd name="connsiteX9" fmla="*/ 87549 w 90792"/>
              <a:gd name="connsiteY9" fmla="*/ 16213 h 145915"/>
              <a:gd name="connsiteX10" fmla="*/ 74579 w 90792"/>
              <a:gd name="connsiteY10" fmla="*/ 6485 h 145915"/>
              <a:gd name="connsiteX11" fmla="*/ 55124 w 90792"/>
              <a:gd name="connsiteY11" fmla="*/ 0 h 145915"/>
              <a:gd name="connsiteX12" fmla="*/ 32426 w 90792"/>
              <a:gd name="connsiteY12" fmla="*/ 6485 h 145915"/>
              <a:gd name="connsiteX13" fmla="*/ 29183 w 90792"/>
              <a:gd name="connsiteY13" fmla="*/ 16213 h 145915"/>
              <a:gd name="connsiteX14" fmla="*/ 19456 w 90792"/>
              <a:gd name="connsiteY14" fmla="*/ 29183 h 145915"/>
              <a:gd name="connsiteX15" fmla="*/ 16213 w 90792"/>
              <a:gd name="connsiteY15" fmla="*/ 38910 h 145915"/>
              <a:gd name="connsiteX16" fmla="*/ 12971 w 90792"/>
              <a:gd name="connsiteY16" fmla="*/ 51881 h 145915"/>
              <a:gd name="connsiteX17" fmla="*/ 12971 w 90792"/>
              <a:gd name="connsiteY17" fmla="*/ 64851 h 145915"/>
              <a:gd name="connsiteX18" fmla="*/ 38911 w 90792"/>
              <a:gd name="connsiteY18" fmla="*/ 64851 h 14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792" h="145915">
                <a:moveTo>
                  <a:pt x="0" y="145915"/>
                </a:moveTo>
                <a:lnTo>
                  <a:pt x="0" y="145915"/>
                </a:lnTo>
                <a:cubicBezTo>
                  <a:pt x="2162" y="136187"/>
                  <a:pt x="5775" y="126672"/>
                  <a:pt x="6485" y="116732"/>
                </a:cubicBezTo>
                <a:cubicBezTo>
                  <a:pt x="6878" y="111235"/>
                  <a:pt x="4149" y="105955"/>
                  <a:pt x="3243" y="100519"/>
                </a:cubicBezTo>
                <a:cubicBezTo>
                  <a:pt x="1987" y="92980"/>
                  <a:pt x="1081" y="85387"/>
                  <a:pt x="0" y="77821"/>
                </a:cubicBezTo>
                <a:cubicBezTo>
                  <a:pt x="1081" y="74578"/>
                  <a:pt x="-129" y="68655"/>
                  <a:pt x="3243" y="68093"/>
                </a:cubicBezTo>
                <a:cubicBezTo>
                  <a:pt x="18557" y="65541"/>
                  <a:pt x="36584" y="70754"/>
                  <a:pt x="51881" y="74579"/>
                </a:cubicBezTo>
                <a:cubicBezTo>
                  <a:pt x="64465" y="71433"/>
                  <a:pt x="80679" y="72105"/>
                  <a:pt x="87549" y="58366"/>
                </a:cubicBezTo>
                <a:cubicBezTo>
                  <a:pt x="90014" y="53436"/>
                  <a:pt x="89711" y="47557"/>
                  <a:pt x="90792" y="42153"/>
                </a:cubicBezTo>
                <a:cubicBezTo>
                  <a:pt x="89711" y="33506"/>
                  <a:pt x="91155" y="24146"/>
                  <a:pt x="87549" y="16213"/>
                </a:cubicBezTo>
                <a:cubicBezTo>
                  <a:pt x="85313" y="11293"/>
                  <a:pt x="79413" y="8902"/>
                  <a:pt x="74579" y="6485"/>
                </a:cubicBezTo>
                <a:cubicBezTo>
                  <a:pt x="68465" y="3428"/>
                  <a:pt x="55124" y="0"/>
                  <a:pt x="55124" y="0"/>
                </a:cubicBezTo>
                <a:cubicBezTo>
                  <a:pt x="47558" y="2162"/>
                  <a:pt x="39099" y="2315"/>
                  <a:pt x="32426" y="6485"/>
                </a:cubicBezTo>
                <a:cubicBezTo>
                  <a:pt x="29527" y="8297"/>
                  <a:pt x="30879" y="13245"/>
                  <a:pt x="29183" y="16213"/>
                </a:cubicBezTo>
                <a:cubicBezTo>
                  <a:pt x="26502" y="20905"/>
                  <a:pt x="22698" y="24860"/>
                  <a:pt x="19456" y="29183"/>
                </a:cubicBezTo>
                <a:cubicBezTo>
                  <a:pt x="18375" y="32425"/>
                  <a:pt x="17152" y="35624"/>
                  <a:pt x="16213" y="38910"/>
                </a:cubicBezTo>
                <a:cubicBezTo>
                  <a:pt x="14989" y="43195"/>
                  <a:pt x="12971" y="51881"/>
                  <a:pt x="12971" y="51881"/>
                </a:cubicBezTo>
                <a:lnTo>
                  <a:pt x="12971" y="64851"/>
                </a:lnTo>
                <a:lnTo>
                  <a:pt x="38911" y="6485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0" name="Rechte verbindingslijn 29">
            <a:extLst>
              <a:ext uri="{FF2B5EF4-FFF2-40B4-BE49-F238E27FC236}">
                <a16:creationId xmlns:a16="http://schemas.microsoft.com/office/drawing/2014/main" id="{DA0871F4-08CC-5EB1-0B14-FAEA2B630191}"/>
              </a:ext>
            </a:extLst>
          </p:cNvPr>
          <p:cNvCxnSpPr>
            <a:cxnSpLocks/>
          </p:cNvCxnSpPr>
          <p:nvPr/>
        </p:nvCxnSpPr>
        <p:spPr>
          <a:xfrm flipV="1">
            <a:off x="1055440" y="4623965"/>
            <a:ext cx="0" cy="145915"/>
          </a:xfrm>
          <a:prstGeom prst="line">
            <a:avLst/>
          </a:prstGeom>
          <a:ln w="19050">
            <a:solidFill>
              <a:srgbClr val="3A7083"/>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1A18BC42-4C3E-4A2A-A6C7-E7E7FFB17655}"/>
              </a:ext>
            </a:extLst>
          </p:cNvPr>
          <p:cNvCxnSpPr>
            <a:cxnSpLocks/>
          </p:cNvCxnSpPr>
          <p:nvPr/>
        </p:nvCxnSpPr>
        <p:spPr>
          <a:xfrm>
            <a:off x="838200" y="4761149"/>
            <a:ext cx="217240" cy="0"/>
          </a:xfrm>
          <a:prstGeom prst="line">
            <a:avLst/>
          </a:prstGeom>
          <a:ln w="19050">
            <a:solidFill>
              <a:srgbClr val="3A70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365557"/>
      </p:ext>
    </p:extLst>
  </p:cSld>
  <p:clrMapOvr>
    <a:masterClrMapping/>
  </p:clrMapOvr>
</p:sld>
</file>

<file path=ppt/theme/theme1.xml><?xml version="1.0" encoding="utf-8"?>
<a:theme xmlns:a="http://schemas.openxmlformats.org/drawingml/2006/main" name="Default - Titeldi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7024</TotalTime>
  <Pages>0</Pages>
  <Words>505</Words>
  <Characters>0</Characters>
  <Application>Microsoft Office PowerPoint</Application>
  <PresentationFormat>Breedbeeld</PresentationFormat>
  <Lines>0</Lines>
  <Paragraphs>81</Paragraphs>
  <Slides>12</Slides>
  <Notes>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vt:i4>
      </vt:variant>
    </vt:vector>
  </HeadingPairs>
  <TitlesOfParts>
    <vt:vector size="19" baseType="lpstr">
      <vt:lpstr>Arial</vt:lpstr>
      <vt:lpstr>Arial Black</vt:lpstr>
      <vt:lpstr>Calibri</vt:lpstr>
      <vt:lpstr>Calibri Light</vt:lpstr>
      <vt:lpstr>GillSans</vt:lpstr>
      <vt:lpstr>Roboto Slab</vt:lpstr>
      <vt:lpstr>Default - Titeldia</vt:lpstr>
      <vt:lpstr>Het van belang van energie besparen in uw woning</vt:lpstr>
      <vt:lpstr>PowerPoint-presentatie</vt:lpstr>
      <vt:lpstr>Welke stappen kunt u nu zetten? </vt:lpstr>
      <vt:lpstr>Energie besparen</vt:lpstr>
      <vt:lpstr>PowerPoint-presentatie</vt:lpstr>
      <vt:lpstr>PowerPoint-presentatie</vt:lpstr>
      <vt:lpstr>Isoleren en energie besparen</vt:lpstr>
      <vt:lpstr>Isoleren en energie besparen</vt:lpstr>
      <vt:lpstr>Isoleren en energie besparen</vt:lpstr>
      <vt:lpstr>Zijn zonnepanelen interessant? </vt:lpstr>
      <vt:lpstr>PowerPoint-presentatie</vt:lpstr>
      <vt:lpstr>Meer weten over hoe je dit kunt betalen?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subject/>
  <dc:creator>00416</dc:creator>
  <cp:keywords/>
  <dc:description/>
  <cp:lastModifiedBy>Augusta Goedhart</cp:lastModifiedBy>
  <cp:revision>109</cp:revision>
  <dcterms:modified xsi:type="dcterms:W3CDTF">2022-05-18T08:34:09Z</dcterms:modified>
</cp:coreProperties>
</file>